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8" r:id="rId1"/>
  </p:sldMasterIdLst>
  <p:notesMasterIdLst>
    <p:notesMasterId r:id="rId90"/>
  </p:notesMasterIdLst>
  <p:sldIdLst>
    <p:sldId id="256" r:id="rId2"/>
    <p:sldId id="298" r:id="rId3"/>
    <p:sldId id="355" r:id="rId4"/>
    <p:sldId id="336" r:id="rId5"/>
    <p:sldId id="341" r:id="rId6"/>
    <p:sldId id="337" r:id="rId7"/>
    <p:sldId id="343" r:id="rId8"/>
    <p:sldId id="338" r:id="rId9"/>
    <p:sldId id="380" r:id="rId10"/>
    <p:sldId id="314" r:id="rId11"/>
    <p:sldId id="349" r:id="rId12"/>
    <p:sldId id="350" r:id="rId13"/>
    <p:sldId id="351" r:id="rId14"/>
    <p:sldId id="359" r:id="rId15"/>
    <p:sldId id="356" r:id="rId16"/>
    <p:sldId id="391" r:id="rId17"/>
    <p:sldId id="394" r:id="rId18"/>
    <p:sldId id="392" r:id="rId19"/>
    <p:sldId id="393" r:id="rId20"/>
    <p:sldId id="396" r:id="rId21"/>
    <p:sldId id="397" r:id="rId22"/>
    <p:sldId id="398" r:id="rId23"/>
    <p:sldId id="399" r:id="rId24"/>
    <p:sldId id="395" r:id="rId25"/>
    <p:sldId id="400" r:id="rId26"/>
    <p:sldId id="401" r:id="rId27"/>
    <p:sldId id="402" r:id="rId28"/>
    <p:sldId id="420" r:id="rId29"/>
    <p:sldId id="419" r:id="rId30"/>
    <p:sldId id="416" r:id="rId31"/>
    <p:sldId id="417" r:id="rId32"/>
    <p:sldId id="403" r:id="rId33"/>
    <p:sldId id="383" r:id="rId34"/>
    <p:sldId id="384" r:id="rId35"/>
    <p:sldId id="385" r:id="rId36"/>
    <p:sldId id="386" r:id="rId37"/>
    <p:sldId id="418" r:id="rId38"/>
    <p:sldId id="381" r:id="rId39"/>
    <p:sldId id="382" r:id="rId40"/>
    <p:sldId id="304" r:id="rId41"/>
    <p:sldId id="371" r:id="rId42"/>
    <p:sldId id="423" r:id="rId43"/>
    <p:sldId id="424" r:id="rId44"/>
    <p:sldId id="404" r:id="rId45"/>
    <p:sldId id="433" r:id="rId46"/>
    <p:sldId id="372" r:id="rId47"/>
    <p:sldId id="374" r:id="rId48"/>
    <p:sldId id="405" r:id="rId49"/>
    <p:sldId id="421" r:id="rId50"/>
    <p:sldId id="370" r:id="rId51"/>
    <p:sldId id="311" r:id="rId52"/>
    <p:sldId id="408" r:id="rId53"/>
    <p:sldId id="409" r:id="rId54"/>
    <p:sldId id="410" r:id="rId55"/>
    <p:sldId id="411" r:id="rId56"/>
    <p:sldId id="412" r:id="rId57"/>
    <p:sldId id="413" r:id="rId58"/>
    <p:sldId id="425" r:id="rId59"/>
    <p:sldId id="426" r:id="rId60"/>
    <p:sldId id="414" r:id="rId61"/>
    <p:sldId id="366" r:id="rId62"/>
    <p:sldId id="406" r:id="rId63"/>
    <p:sldId id="407" r:id="rId64"/>
    <p:sldId id="388" r:id="rId65"/>
    <p:sldId id="365" r:id="rId66"/>
    <p:sldId id="389" r:id="rId67"/>
    <p:sldId id="390" r:id="rId68"/>
    <p:sldId id="427" r:id="rId69"/>
    <p:sldId id="367" r:id="rId70"/>
    <p:sldId id="368" r:id="rId71"/>
    <p:sldId id="373" r:id="rId72"/>
    <p:sldId id="369" r:id="rId73"/>
    <p:sldId id="422" r:id="rId74"/>
    <p:sldId id="428" r:id="rId75"/>
    <p:sldId id="429" r:id="rId76"/>
    <p:sldId id="354" r:id="rId77"/>
    <p:sldId id="360" r:id="rId78"/>
    <p:sldId id="361" r:id="rId79"/>
    <p:sldId id="362" r:id="rId80"/>
    <p:sldId id="364" r:id="rId81"/>
    <p:sldId id="376" r:id="rId82"/>
    <p:sldId id="431" r:id="rId83"/>
    <p:sldId id="432" r:id="rId84"/>
    <p:sldId id="430" r:id="rId85"/>
    <p:sldId id="415" r:id="rId86"/>
    <p:sldId id="375" r:id="rId87"/>
    <p:sldId id="387" r:id="rId88"/>
    <p:sldId id="299" r:id="rId89"/>
  </p:sldIdLst>
  <p:sldSz cx="9144000" cy="5143500" type="screen16x9"/>
  <p:notesSz cx="6858000" cy="9144000"/>
  <p:embeddedFontLst>
    <p:embeddedFont>
      <p:font typeface="Arial Black" panose="020B0A04020102020204" pitchFamily="34" charset="0"/>
      <p:bold r:id="rId91"/>
    </p:embeddedFont>
    <p:embeddedFont>
      <p:font typeface="Calibri" panose="020F0502020204030204" pitchFamily="34" charset="0"/>
      <p:regular r:id="rId92"/>
      <p:bold r:id="rId93"/>
      <p:italic r:id="rId94"/>
      <p:boldItalic r:id="rId9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9" d="100"/>
          <a:sy n="99" d="100"/>
        </p:scale>
        <p:origin x="922"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font" Target="fonts/font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font" Target="fonts/font1.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4.fntdata"/><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3.fntdata"/><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tr-TR"/>
              <a:t>Asıl başlık stilini düzenlemek için tıklayın</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66491369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0550319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428616580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000000"/>
          </a:solidFill>
        </p:spPr>
        <p:txBody>
          <a:bodyPr wrap="square" lIns="0" tIns="0" rIns="0" bIns="0" rtlCol="0"/>
          <a:lstStyle/>
          <a:p>
            <a:endParaRPr sz="1800"/>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10/30/2023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400031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78660533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smtClean="0"/>
              <a:pPr/>
              <a:t>10/30/2023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89315181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10/30/2023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79337172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tr-TR"/>
              <a:t>Asıl metin stillerini düzenlemek için tıklayın</a:t>
            </a:r>
          </a:p>
        </p:txBody>
      </p:sp>
      <p:sp>
        <p:nvSpPr>
          <p:cNvPr id="4" name="Content Placeholder 3"/>
          <p:cNvSpPr>
            <a:spLocks noGrp="1"/>
          </p:cNvSpPr>
          <p:nvPr>
            <p:ph sz="half" idx="2"/>
          </p:nvPr>
        </p:nvSpPr>
        <p:spPr>
          <a:xfrm>
            <a:off x="629842" y="1878806"/>
            <a:ext cx="3868340" cy="276344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tr-TR"/>
              <a:t>Asıl metin stillerini düzenlemek için tıklayın</a:t>
            </a:r>
          </a:p>
        </p:txBody>
      </p:sp>
      <p:sp>
        <p:nvSpPr>
          <p:cNvPr id="6" name="Content Placeholder 5"/>
          <p:cNvSpPr>
            <a:spLocks noGrp="1"/>
          </p:cNvSpPr>
          <p:nvPr>
            <p:ph sz="quarter" idx="4"/>
          </p:nvPr>
        </p:nvSpPr>
        <p:spPr>
          <a:xfrm>
            <a:off x="4629150" y="1878806"/>
            <a:ext cx="3887391" cy="276344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10/30/2023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276680848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10/30/2023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76935140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10/30/2023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228487499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tr-TR"/>
              <a:t>Asıl başlık stilini düzenlemek için tıklayın</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smtClean="0"/>
              <a:pPr/>
              <a:t>10/30/2023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42543075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tr-TR"/>
              <a:t>Resim eklemek için simgeye tıklayın</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smtClean="0"/>
              <a:pPr/>
              <a:t>10/30/2023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77816404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61BEF0D-F0BB-DE4B-95CE-6DB70DBA9567}" type="datetimeFigureOut">
              <a:rPr lang="en-US" smtClean="0"/>
              <a:pPr/>
              <a:t>10/30/2023</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143654273"/>
      </p:ext>
    </p:extLst>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tr.wikipedia.org/wiki/%C3%96r%C3%BCnt%C3%BC_tan%C4%B1ma" TargetMode="External"/><Relationship Id="rId7" Type="http://schemas.openxmlformats.org/officeDocument/2006/relationships/image" Target="../media/image16.jpeg"/><Relationship Id="rId2" Type="http://schemas.openxmlformats.org/officeDocument/2006/relationships/hyperlink" Target="https://tr.wikipedia.org/wiki/Makine_%C3%B6%C4%9Frenimi" TargetMode="External"/><Relationship Id="rId1" Type="http://schemas.openxmlformats.org/officeDocument/2006/relationships/slideLayout" Target="../slideLayouts/slideLayout2.xml"/><Relationship Id="rId6" Type="http://schemas.openxmlformats.org/officeDocument/2006/relationships/hyperlink" Target="https://tr.wikipedia.org/wiki/Boyut_indirgeme" TargetMode="External"/><Relationship Id="rId5" Type="http://schemas.openxmlformats.org/officeDocument/2006/relationships/hyperlink" Target="https://tr.wikipedia.org/wiki/%C3%96znitelik_(makine_%C3%B6%C4%9Frenmesi)" TargetMode="External"/><Relationship Id="rId4" Type="http://schemas.openxmlformats.org/officeDocument/2006/relationships/hyperlink" Target="https://tr.wikipedia.org/wiki/G%C3%B6r%C3%BCnt%C3%BC_i%C5%9Flem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en.wikipedia.org/wiki/Bradley_Efron"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8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8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8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156140" y="2327563"/>
            <a:ext cx="8860779" cy="1790700"/>
          </a:xfrm>
          <a:prstGeom prst="rect">
            <a:avLst/>
          </a:prstGeom>
        </p:spPr>
        <p:txBody>
          <a:bodyPr spcFirstLastPara="1" lIns="91425" tIns="91425" rIns="91425" bIns="91425" anchorCtr="0">
            <a:normAutofit fontScale="90000"/>
          </a:bodyPr>
          <a:lstStyle/>
          <a:p>
            <a:pPr marL="0" lvl="0" indent="0" rtl="0">
              <a:spcBef>
                <a:spcPts val="0"/>
              </a:spcBef>
              <a:spcAft>
                <a:spcPts val="0"/>
              </a:spcAft>
              <a:buNone/>
            </a:pPr>
            <a:r>
              <a:rPr lang="tr-TR" sz="3600" dirty="0"/>
              <a:t>Makine Öğrenmesinin Temelleri </a:t>
            </a:r>
            <a:br>
              <a:rPr lang="tr-TR" sz="3600" dirty="0"/>
            </a:br>
            <a:r>
              <a:rPr lang="en-US" sz="3600" dirty="0"/>
              <a:t>|</a:t>
            </a:r>
            <a:r>
              <a:rPr lang="tr-TR" sz="3600" dirty="0"/>
              <a:t> Hafta</a:t>
            </a:r>
            <a:r>
              <a:rPr lang="en-US" sz="3600" dirty="0"/>
              <a:t> </a:t>
            </a:r>
            <a:r>
              <a:rPr lang="tr-TR" sz="3600" dirty="0"/>
              <a:t>3</a:t>
            </a:r>
            <a:br>
              <a:rPr lang="tr-TR" sz="3600" dirty="0"/>
            </a:br>
            <a:br>
              <a:rPr lang="tr-TR" sz="3600" dirty="0"/>
            </a:br>
            <a:r>
              <a:rPr lang="tr-TR" sz="3600" dirty="0"/>
              <a:t>Makine Öğrenmesi</a:t>
            </a:r>
            <a:br>
              <a:rPr lang="tr-TR" sz="3600" dirty="0"/>
            </a:br>
            <a:endParaRPr lang="en-US"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Öznitelikler üzerine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1026" name="Picture 2" descr="Features of C Language » PREP INS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2684" y="1039090"/>
            <a:ext cx="3891396" cy="38913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ree Features Cliparts, Download Free Clip Art, Free Clip Art on Clipart  Libra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308" y="1039090"/>
            <a:ext cx="1310697" cy="1106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273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Öznitelikler üzerine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2050" name="Picture 2" descr="Typical EMG data patterns for various categories. (a) Normal. (b)...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2391" y="1093066"/>
            <a:ext cx="3616989" cy="25368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MG sensors – Marq-Medica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048" y="1093066"/>
            <a:ext cx="2800350" cy="163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883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Öznitelikler üzerine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3073" name="Resim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8264" y="1147570"/>
            <a:ext cx="3172889" cy="263125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p:cNvSpPr>
            <a:spLocks noChangeArrowheads="1"/>
          </p:cNvSpPr>
          <p:nvPr/>
        </p:nvSpPr>
        <p:spPr bwMode="auto">
          <a:xfrm>
            <a:off x="651163" y="35848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tr-TR" sz="1200" b="0" i="0" u="none" strike="noStrike" cap="none" normalizeH="0" baseline="0">
                <a:ln>
                  <a:noFill/>
                </a:ln>
                <a:solidFill>
                  <a:srgbClr val="000000"/>
                </a:solidFill>
                <a:effectLst/>
                <a:latin typeface="Arial" panose="020B0604020202020204" pitchFamily="34" charset="0"/>
                <a:ea typeface="Times New Roman" panose="02020603050405020304" pitchFamily="18" charset="0"/>
              </a:rPr>
              <a:t>Fig. 2. Virtualization of Leap Motion data.</a:t>
            </a:r>
            <a:endParaRPr kumimoji="0" lang="en-GB" altLang="tr-TR" sz="1800" b="0" i="0" u="none" strike="noStrike" cap="none" normalizeH="0" baseline="0">
              <a:ln>
                <a:noFill/>
              </a:ln>
              <a:solidFill>
                <a:schemeClr val="tx1"/>
              </a:solidFill>
              <a:effectLst/>
              <a:latin typeface="Arial" panose="020B0604020202020204" pitchFamily="34" charset="0"/>
            </a:endParaRPr>
          </a:p>
        </p:txBody>
      </p:sp>
      <p:pic>
        <p:nvPicPr>
          <p:cNvPr id="12" name="Resim 11"/>
          <p:cNvPicPr/>
          <p:nvPr/>
        </p:nvPicPr>
        <p:blipFill>
          <a:blip r:embed="rId3"/>
          <a:stretch>
            <a:fillRect/>
          </a:stretch>
        </p:blipFill>
        <p:spPr>
          <a:xfrm>
            <a:off x="4541644" y="1147570"/>
            <a:ext cx="4239568" cy="2631257"/>
          </a:xfrm>
          <a:prstGeom prst="rect">
            <a:avLst/>
          </a:prstGeom>
        </p:spPr>
      </p:pic>
    </p:spTree>
    <p:extLst>
      <p:ext uri="{BB962C8B-B14F-4D97-AF65-F5344CB8AC3E}">
        <p14:creationId xmlns:p14="http://schemas.microsoft.com/office/powerpoint/2010/main" val="3437289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Öznitelikler üzerine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sp>
        <p:nvSpPr>
          <p:cNvPr id="8" name="Rectangle 3"/>
          <p:cNvSpPr>
            <a:spLocks noChangeArrowheads="1"/>
          </p:cNvSpPr>
          <p:nvPr/>
        </p:nvSpPr>
        <p:spPr bwMode="auto">
          <a:xfrm>
            <a:off x="651163" y="35848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tr-TR" sz="1200" b="0" i="0" u="none" strike="noStrike" cap="none" normalizeH="0" baseline="0">
                <a:ln>
                  <a:noFill/>
                </a:ln>
                <a:solidFill>
                  <a:srgbClr val="000000"/>
                </a:solidFill>
                <a:effectLst/>
                <a:latin typeface="Arial" panose="020B0604020202020204" pitchFamily="34" charset="0"/>
                <a:ea typeface="Times New Roman" panose="02020603050405020304" pitchFamily="18" charset="0"/>
              </a:rPr>
              <a:t>Fig. 2. Virtualization of Leap Motion data.</a:t>
            </a:r>
            <a:endParaRPr kumimoji="0" lang="en-GB" altLang="tr-TR" sz="1800" b="0" i="0" u="none" strike="noStrike" cap="none" normalizeH="0" baseline="0">
              <a:ln>
                <a:noFill/>
              </a:ln>
              <a:solidFill>
                <a:schemeClr val="tx1"/>
              </a:solidFill>
              <a:effectLst/>
              <a:latin typeface="Arial" panose="020B0604020202020204" pitchFamily="34" charset="0"/>
            </a:endParaRPr>
          </a:p>
        </p:txBody>
      </p:sp>
      <p:pic>
        <p:nvPicPr>
          <p:cNvPr id="9" name="Resim 8"/>
          <p:cNvPicPr>
            <a:picLocks noChangeAspect="1"/>
          </p:cNvPicPr>
          <p:nvPr/>
        </p:nvPicPr>
        <p:blipFill>
          <a:blip r:embed="rId2"/>
          <a:stretch>
            <a:fillRect/>
          </a:stretch>
        </p:blipFill>
        <p:spPr>
          <a:xfrm>
            <a:off x="947596" y="875049"/>
            <a:ext cx="7444315" cy="4202018"/>
          </a:xfrm>
          <a:prstGeom prst="rect">
            <a:avLst/>
          </a:prstGeom>
        </p:spPr>
      </p:pic>
    </p:spTree>
    <p:extLst>
      <p:ext uri="{BB962C8B-B14F-4D97-AF65-F5344CB8AC3E}">
        <p14:creationId xmlns:p14="http://schemas.microsoft.com/office/powerpoint/2010/main" val="998216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Öznitelikler üzerine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sp>
        <p:nvSpPr>
          <p:cNvPr id="8" name="Rectangle 3"/>
          <p:cNvSpPr>
            <a:spLocks noChangeArrowheads="1"/>
          </p:cNvSpPr>
          <p:nvPr/>
        </p:nvSpPr>
        <p:spPr bwMode="auto">
          <a:xfrm>
            <a:off x="651163" y="35848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tr-TR" sz="1200" b="0" i="0" u="none" strike="noStrike" cap="none" normalizeH="0" baseline="0">
                <a:ln>
                  <a:noFill/>
                </a:ln>
                <a:solidFill>
                  <a:srgbClr val="000000"/>
                </a:solidFill>
                <a:effectLst/>
                <a:latin typeface="Arial" panose="020B0604020202020204" pitchFamily="34" charset="0"/>
                <a:ea typeface="Times New Roman" panose="02020603050405020304" pitchFamily="18" charset="0"/>
              </a:rPr>
              <a:t>Fig. 2. Virtualization of Leap Motion data.</a:t>
            </a:r>
            <a:endParaRPr kumimoji="0" lang="en-GB" altLang="tr-TR" sz="1800" b="0" i="0" u="none" strike="noStrike" cap="none" normalizeH="0" baseline="0">
              <a:ln>
                <a:noFill/>
              </a:ln>
              <a:solidFill>
                <a:schemeClr val="tx1"/>
              </a:solidFill>
              <a:effectLst/>
              <a:latin typeface="Arial" panose="020B0604020202020204" pitchFamily="34" charset="0"/>
            </a:endParaRPr>
          </a:p>
        </p:txBody>
      </p:sp>
      <p:pic>
        <p:nvPicPr>
          <p:cNvPr id="2" name="Resim 1"/>
          <p:cNvPicPr>
            <a:picLocks noChangeAspect="1"/>
          </p:cNvPicPr>
          <p:nvPr/>
        </p:nvPicPr>
        <p:blipFill>
          <a:blip r:embed="rId2"/>
          <a:stretch>
            <a:fillRect/>
          </a:stretch>
        </p:blipFill>
        <p:spPr>
          <a:xfrm>
            <a:off x="414961" y="875049"/>
            <a:ext cx="8442478" cy="3643745"/>
          </a:xfrm>
          <a:prstGeom prst="rect">
            <a:avLst/>
          </a:prstGeom>
        </p:spPr>
      </p:pic>
    </p:spTree>
    <p:extLst>
      <p:ext uri="{BB962C8B-B14F-4D97-AF65-F5344CB8AC3E}">
        <p14:creationId xmlns:p14="http://schemas.microsoft.com/office/powerpoint/2010/main" val="4175067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a:t>Öznitelik çıkarımı … </a:t>
            </a:r>
            <a:endParaRPr lang="tr-TR" sz="2000" dirty="0"/>
          </a:p>
        </p:txBody>
      </p:sp>
      <p:sp>
        <p:nvSpPr>
          <p:cNvPr id="4" name="TextBox 3">
            <a:extLst>
              <a:ext uri="{FF2B5EF4-FFF2-40B4-BE49-F238E27FC236}">
                <a16:creationId xmlns:a16="http://schemas.microsoft.com/office/drawing/2014/main" id="{54BDB78A-DC78-E3E3-D068-0ED4C31BB59E}"/>
              </a:ext>
            </a:extLst>
          </p:cNvPr>
          <p:cNvSpPr txBox="1"/>
          <p:nvPr/>
        </p:nvSpPr>
        <p:spPr>
          <a:xfrm>
            <a:off x="281354" y="862711"/>
            <a:ext cx="8285871" cy="32588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tr-TR" b="0" i="0" u="none" strike="noStrike">
                <a:effectLst/>
                <a:latin typeface="Times New Roman" panose="02020603050405020304" pitchFamily="18" charset="0"/>
                <a:cs typeface="Times New Roman" panose="02020603050405020304" pitchFamily="18" charset="0"/>
                <a:hlinkClick r:id="rId2" tooltip="Makine öğrenimi">
                  <a:extLst>
                    <a:ext uri="{A12FA001-AC4F-418D-AE19-62706E023703}">
                      <ahyp:hlinkClr xmlns:ahyp="http://schemas.microsoft.com/office/drawing/2018/hyperlinkcolor" val="tx"/>
                    </a:ext>
                  </a:extLst>
                </a:hlinkClick>
              </a:rPr>
              <a:t>Makine öğrenimi</a:t>
            </a:r>
            <a:r>
              <a:rPr lang="tr-TR" b="0" i="0">
                <a:effectLst/>
                <a:latin typeface="Times New Roman" panose="02020603050405020304" pitchFamily="18" charset="0"/>
                <a:cs typeface="Times New Roman" panose="02020603050405020304" pitchFamily="18" charset="0"/>
              </a:rPr>
              <a:t>, </a:t>
            </a:r>
            <a:r>
              <a:rPr lang="tr-TR" b="0" i="0" u="none" strike="noStrike">
                <a:effectLst/>
                <a:latin typeface="Times New Roman" panose="02020603050405020304" pitchFamily="18" charset="0"/>
                <a:cs typeface="Times New Roman" panose="02020603050405020304" pitchFamily="18" charset="0"/>
                <a:hlinkClick r:id="rId3" tooltip="Örüntü tanıma">
                  <a:extLst>
                    <a:ext uri="{A12FA001-AC4F-418D-AE19-62706E023703}">
                      <ahyp:hlinkClr xmlns:ahyp="http://schemas.microsoft.com/office/drawing/2018/hyperlinkcolor" val="tx"/>
                    </a:ext>
                  </a:extLst>
                </a:hlinkClick>
              </a:rPr>
              <a:t>örüntü tanıma</a:t>
            </a:r>
            <a:r>
              <a:rPr lang="tr-TR" b="0" i="0">
                <a:effectLst/>
                <a:latin typeface="Times New Roman" panose="02020603050405020304" pitchFamily="18" charset="0"/>
                <a:cs typeface="Times New Roman" panose="02020603050405020304" pitchFamily="18" charset="0"/>
              </a:rPr>
              <a:t> ve </a:t>
            </a:r>
            <a:r>
              <a:rPr lang="tr-TR" b="0" i="0" u="none" strike="noStrike">
                <a:effectLst/>
                <a:latin typeface="Times New Roman" panose="02020603050405020304" pitchFamily="18" charset="0"/>
                <a:cs typeface="Times New Roman" panose="02020603050405020304" pitchFamily="18" charset="0"/>
                <a:hlinkClick r:id="rId4" tooltip="Görüntü işleme">
                  <a:extLst>
                    <a:ext uri="{A12FA001-AC4F-418D-AE19-62706E023703}">
                      <ahyp:hlinkClr xmlns:ahyp="http://schemas.microsoft.com/office/drawing/2018/hyperlinkcolor" val="tx"/>
                    </a:ext>
                  </a:extLst>
                </a:hlinkClick>
              </a:rPr>
              <a:t>görüntü işleme</a:t>
            </a:r>
            <a:r>
              <a:rPr lang="tr-TR" b="0" i="0">
                <a:effectLst/>
                <a:latin typeface="Times New Roman" panose="02020603050405020304" pitchFamily="18" charset="0"/>
                <a:cs typeface="Times New Roman" panose="02020603050405020304" pitchFamily="18" charset="0"/>
              </a:rPr>
              <a:t> alanlarında kullanılan </a:t>
            </a:r>
            <a:r>
              <a:rPr lang="tr-TR" b="1" i="0">
                <a:effectLst/>
                <a:latin typeface="Times New Roman" panose="02020603050405020304" pitchFamily="18" charset="0"/>
                <a:cs typeface="Times New Roman" panose="02020603050405020304" pitchFamily="18" charset="0"/>
              </a:rPr>
              <a:t>öznitelik çıkarımı</a:t>
            </a:r>
            <a:r>
              <a:rPr lang="tr-TR" b="0" i="0">
                <a:effectLst/>
                <a:latin typeface="Times New Roman" panose="02020603050405020304" pitchFamily="18" charset="0"/>
                <a:cs typeface="Times New Roman" panose="02020603050405020304" pitchFamily="18" charset="0"/>
              </a:rPr>
              <a:t> (özellik çıkarımı), girdi olarak verilen ölçülmüş verileri kullanarak türetilmiş değerler (</a:t>
            </a:r>
            <a:r>
              <a:rPr lang="tr-TR" b="0" i="0" u="none" strike="noStrike">
                <a:effectLst/>
                <a:latin typeface="Times New Roman" panose="02020603050405020304" pitchFamily="18" charset="0"/>
                <a:cs typeface="Times New Roman" panose="02020603050405020304" pitchFamily="18" charset="0"/>
                <a:hlinkClick r:id="rId5" tooltip="Öznitelik (makine öğrenmesi)">
                  <a:extLst>
                    <a:ext uri="{A12FA001-AC4F-418D-AE19-62706E023703}">
                      <ahyp:hlinkClr xmlns:ahyp="http://schemas.microsoft.com/office/drawing/2018/hyperlinkcolor" val="tx"/>
                    </a:ext>
                  </a:extLst>
                </a:hlinkClick>
              </a:rPr>
              <a:t>öznitelikler</a:t>
            </a:r>
            <a:r>
              <a:rPr lang="tr-TR" b="0" i="0">
                <a:effectLst/>
                <a:latin typeface="Times New Roman" panose="02020603050405020304" pitchFamily="18" charset="0"/>
                <a:cs typeface="Times New Roman" panose="02020603050405020304" pitchFamily="18" charset="0"/>
              </a:rPr>
              <a:t>) oluşturur. </a:t>
            </a:r>
          </a:p>
          <a:p>
            <a:pPr marL="285750" indent="-285750">
              <a:lnSpc>
                <a:spcPct val="150000"/>
              </a:lnSpc>
              <a:spcBef>
                <a:spcPts val="1200"/>
              </a:spcBef>
              <a:buFont typeface="Arial" panose="020B0604020202020204" pitchFamily="34" charset="0"/>
              <a:buChar char="•"/>
            </a:pPr>
            <a:r>
              <a:rPr lang="tr-TR" b="0" i="0">
                <a:effectLst/>
                <a:latin typeface="Times New Roman" panose="02020603050405020304" pitchFamily="18" charset="0"/>
                <a:cs typeface="Times New Roman" panose="02020603050405020304" pitchFamily="18" charset="0"/>
              </a:rPr>
              <a:t>Türetilen değerlerin bilgilendirici ve artıksız olması, öğrenme sürecini kolaylaştırıcı olması ve bazı durumlarda insan uzmanlar tarafından daha iyi anlaşılabilir (yorumlanabilir) olması amaçlanır. </a:t>
            </a:r>
          </a:p>
          <a:p>
            <a:pPr marL="285750" indent="-285750">
              <a:lnSpc>
                <a:spcPct val="150000"/>
              </a:lnSpc>
              <a:spcBef>
                <a:spcPts val="1200"/>
              </a:spcBef>
              <a:buFont typeface="Arial" panose="020B0604020202020204" pitchFamily="34" charset="0"/>
              <a:buChar char="•"/>
            </a:pPr>
            <a:r>
              <a:rPr lang="tr-TR" b="0" i="0">
                <a:effectLst/>
                <a:latin typeface="Times New Roman" panose="02020603050405020304" pitchFamily="18" charset="0"/>
                <a:cs typeface="Times New Roman" panose="02020603050405020304" pitchFamily="18" charset="0"/>
              </a:rPr>
              <a:t>Öznitelik çıkarımı, </a:t>
            </a:r>
            <a:r>
              <a:rPr lang="tr-TR" b="0" i="0" u="none" strike="noStrike">
                <a:effectLst/>
                <a:latin typeface="Times New Roman" panose="02020603050405020304" pitchFamily="18" charset="0"/>
                <a:cs typeface="Times New Roman" panose="02020603050405020304" pitchFamily="18" charset="0"/>
                <a:hlinkClick r:id="rId6" tooltip="Boyut indirgeme">
                  <a:extLst>
                    <a:ext uri="{A12FA001-AC4F-418D-AE19-62706E023703}">
                      <ahyp:hlinkClr xmlns:ahyp="http://schemas.microsoft.com/office/drawing/2018/hyperlinkcolor" val="tx"/>
                    </a:ext>
                  </a:extLst>
                </a:hlinkClick>
              </a:rPr>
              <a:t>boyut indirgeme</a:t>
            </a:r>
            <a:r>
              <a:rPr lang="tr-TR" b="0" i="0">
                <a:effectLst/>
                <a:latin typeface="Times New Roman" panose="02020603050405020304" pitchFamily="18" charset="0"/>
                <a:cs typeface="Times New Roman" panose="02020603050405020304" pitchFamily="18" charset="0"/>
              </a:rPr>
              <a:t> konusuyla ilişkilidir.</a:t>
            </a:r>
            <a:endParaRPr lang="tr-TR" dirty="0">
              <a:latin typeface="Times New Roman" panose="02020603050405020304" pitchFamily="18" charset="0"/>
              <a:cs typeface="Times New Roman" panose="02020603050405020304" pitchFamily="18" charset="0"/>
            </a:endParaRPr>
          </a:p>
        </p:txBody>
      </p:sp>
      <p:pic>
        <p:nvPicPr>
          <p:cNvPr id="2" name="Picture 6">
            <a:extLst>
              <a:ext uri="{FF2B5EF4-FFF2-40B4-BE49-F238E27FC236}">
                <a16:creationId xmlns:a16="http://schemas.microsoft.com/office/drawing/2014/main" id="{40B3A850-E2EF-7DF2-A08C-0815606EF2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0997" y="3385859"/>
            <a:ext cx="2381878" cy="1471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2472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 çıkarımı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tr-TR" sz="1600" dirty="0" err="1">
                <a:latin typeface="Calibri" panose="020F0502020204030204" pitchFamily="34" charset="0"/>
                <a:cs typeface="Calibri" panose="020F0502020204030204" pitchFamily="34" charset="0"/>
              </a:rPr>
              <a:t>Feature</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extraction</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with</a:t>
            </a:r>
            <a:r>
              <a:rPr lang="tr-TR" sz="1600" dirty="0">
                <a:latin typeface="Calibri" panose="020F0502020204030204" pitchFamily="34" charset="0"/>
                <a:cs typeface="Calibri" panose="020F0502020204030204" pitchFamily="34" charset="0"/>
              </a:rPr>
              <a:t> EMG data</a:t>
            </a:r>
          </a:p>
          <a:p>
            <a:endParaRPr lang="tr-TR"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600" dirty="0">
                <a:latin typeface="Calibri" panose="020F0502020204030204" pitchFamily="34" charset="0"/>
                <a:cs typeface="Calibri" panose="020F0502020204030204" pitchFamily="34" charset="0"/>
              </a:rPr>
              <a:t>Geleneksel öznitelik çıkarımı (Image </a:t>
            </a:r>
            <a:r>
              <a:rPr lang="tr-TR" sz="1600" dirty="0" err="1">
                <a:latin typeface="Calibri" panose="020F0502020204030204" pitchFamily="34" charset="0"/>
                <a:cs typeface="Calibri" panose="020F0502020204030204" pitchFamily="34" charset="0"/>
              </a:rPr>
              <a:t>processing</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autoencoder</a:t>
            </a:r>
            <a:r>
              <a:rPr lang="tr-TR" sz="1600" dirty="0">
                <a:latin typeface="Calibri" panose="020F0502020204030204" pitchFamily="34" charset="0"/>
                <a:cs typeface="Calibri" panose="020F0502020204030204" pitchFamily="34" charset="0"/>
              </a:rPr>
              <a:t>..): Öznitelikler bir alan uzmanı tarafından öznitelik mühendisliği yapılarak çıkarılabilir. Eğer böyle bir uzman bilgisi mevcut değilse genel boyut indirgeme yöntemleri kullanılabilir.</a:t>
            </a:r>
          </a:p>
          <a:p>
            <a:r>
              <a:rPr lang="tr-TR" sz="1600" dirty="0">
                <a:latin typeface="Calibri" panose="020F0502020204030204" pitchFamily="34" charset="0"/>
                <a:cs typeface="Calibri" panose="020F0502020204030204" pitchFamily="34" charset="0"/>
              </a:rPr>
              <a:t>		PCA (</a:t>
            </a:r>
            <a:r>
              <a:rPr lang="tr-TR" sz="1600" dirty="0" err="1">
                <a:latin typeface="Calibri" panose="020F0502020204030204" pitchFamily="34" charset="0"/>
                <a:cs typeface="Calibri" panose="020F0502020204030204" pitchFamily="34" charset="0"/>
              </a:rPr>
              <a:t>Principal</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component</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analysis</a:t>
            </a:r>
            <a:r>
              <a:rPr lang="tr-TR" sz="1600" dirty="0">
                <a:latin typeface="Calibri" panose="020F0502020204030204" pitchFamily="34" charset="0"/>
                <a:cs typeface="Calibri" panose="020F0502020204030204" pitchFamily="34" charset="0"/>
              </a:rPr>
              <a:t>-Temel Bileşen Analizi</a:t>
            </a:r>
          </a:p>
          <a:p>
            <a:r>
              <a:rPr lang="tr-TR" sz="1600" dirty="0">
                <a:latin typeface="Calibri" panose="020F0502020204030204" pitchFamily="34" charset="0"/>
                <a:cs typeface="Calibri" panose="020F0502020204030204" pitchFamily="34" charset="0"/>
              </a:rPr>
              <a:t>		LDA (</a:t>
            </a:r>
            <a:r>
              <a:rPr lang="tr-TR" sz="1600" dirty="0" err="1">
                <a:latin typeface="Calibri" panose="020F0502020204030204" pitchFamily="34" charset="0"/>
                <a:cs typeface="Calibri" panose="020F0502020204030204" pitchFamily="34" charset="0"/>
              </a:rPr>
              <a:t>Linear</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discriminant</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analysis</a:t>
            </a:r>
            <a:r>
              <a:rPr lang="tr-TR" sz="1600" dirty="0">
                <a:latin typeface="Calibri" panose="020F0502020204030204" pitchFamily="34" charset="0"/>
                <a:cs typeface="Calibri" panose="020F0502020204030204" pitchFamily="34" charset="0"/>
              </a:rPr>
              <a:t>-Doğrusal ayırma analizi)</a:t>
            </a:r>
          </a:p>
          <a:p>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Autoencoder</a:t>
            </a:r>
            <a:r>
              <a:rPr lang="tr-TR" sz="1600" dirty="0">
                <a:latin typeface="Calibri" panose="020F0502020204030204" pitchFamily="34" charset="0"/>
                <a:cs typeface="Calibri" panose="020F0502020204030204" pitchFamily="34" charset="0"/>
              </a:rPr>
              <a:t>(Otomatik kodlayıcılar)</a:t>
            </a:r>
          </a:p>
          <a:p>
            <a:r>
              <a:rPr lang="tr-TR" sz="1600" dirty="0">
                <a:latin typeface="Calibri" panose="020F0502020204030204" pitchFamily="34" charset="0"/>
                <a:cs typeface="Calibri" panose="020F0502020204030204" pitchFamily="34" charset="0"/>
              </a:rPr>
              <a:t>		Faktör Analizi</a:t>
            </a:r>
          </a:p>
          <a:p>
            <a:endParaRPr lang="tr-TR"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600" dirty="0">
                <a:latin typeface="Calibri" panose="020F0502020204030204" pitchFamily="34" charset="0"/>
                <a:cs typeface="Calibri" panose="020F0502020204030204" pitchFamily="34" charset="0"/>
              </a:rPr>
              <a:t>Derin Öğrenme ile öznitelik çıkarımı (</a:t>
            </a:r>
            <a:r>
              <a:rPr lang="tr-TR" sz="1600" dirty="0" err="1">
                <a:latin typeface="Calibri" panose="020F0502020204030204" pitchFamily="34" charset="0"/>
                <a:cs typeface="Calibri" panose="020F0502020204030204" pitchFamily="34" charset="0"/>
              </a:rPr>
              <a:t>Pre-trained</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models</a:t>
            </a:r>
            <a:r>
              <a:rPr lang="tr-TR" sz="16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528603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05808" y="152400"/>
            <a:ext cx="7228130" cy="875049"/>
          </a:xfrm>
        </p:spPr>
        <p:txBody>
          <a:bodyPr>
            <a:normAutofit/>
          </a:bodyPr>
          <a:lstStyle/>
          <a:p>
            <a:r>
              <a:rPr lang="tr-TR" sz="2000" dirty="0"/>
              <a:t>Öznitelik Seçme ve Öznitelik İndirgeme</a:t>
            </a:r>
            <a:br>
              <a:rPr lang="tr-TR" sz="2000" dirty="0"/>
            </a:br>
            <a:r>
              <a:rPr lang="tr-TR" sz="2000" dirty="0"/>
              <a:t>(</a:t>
            </a:r>
            <a:r>
              <a:rPr lang="tr-TR" sz="2000" dirty="0" err="1"/>
              <a:t>Feature</a:t>
            </a:r>
            <a:r>
              <a:rPr lang="tr-TR" sz="2000" dirty="0"/>
              <a:t> </a:t>
            </a:r>
            <a:r>
              <a:rPr lang="tr-TR" sz="2000" dirty="0" err="1"/>
              <a:t>Selection</a:t>
            </a:r>
            <a:r>
              <a:rPr lang="tr-TR" sz="2000" dirty="0"/>
              <a:t> </a:t>
            </a:r>
            <a:r>
              <a:rPr lang="tr-TR" sz="2000" dirty="0" err="1"/>
              <a:t>and</a:t>
            </a:r>
            <a:r>
              <a:rPr lang="tr-TR" sz="2000" dirty="0"/>
              <a:t> </a:t>
            </a:r>
            <a:r>
              <a:rPr lang="tr-TR" sz="2000" dirty="0" err="1"/>
              <a:t>Feature</a:t>
            </a:r>
            <a:r>
              <a:rPr lang="tr-TR" sz="2000" dirty="0"/>
              <a:t> </a:t>
            </a:r>
            <a:r>
              <a:rPr lang="tr-TR" sz="2000" dirty="0" err="1"/>
              <a:t>Reduction</a:t>
            </a:r>
            <a:r>
              <a:rPr lang="tr-TR" sz="2000" dirty="0"/>
              <a:t>)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spcAft>
                <a:spcPts val="12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Bu problemleri aşmak için değişken seçimi (</a:t>
            </a:r>
            <a:r>
              <a:rPr lang="tr-TR" sz="1600" dirty="0" err="1">
                <a:latin typeface="Calibri" panose="020F0502020204030204" pitchFamily="34" charset="0"/>
                <a:cs typeface="Calibri" panose="020F0502020204030204" pitchFamily="34" charset="0"/>
              </a:rPr>
              <a:t>feature</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selection</a:t>
            </a:r>
            <a:r>
              <a:rPr lang="tr-TR" sz="1600" dirty="0">
                <a:latin typeface="Calibri" panose="020F0502020204030204" pitchFamily="34" charset="0"/>
                <a:cs typeface="Calibri" panose="020F0502020204030204" pitchFamily="34" charset="0"/>
              </a:rPr>
              <a:t>) ve boyut indirgeme (</a:t>
            </a:r>
            <a:r>
              <a:rPr lang="tr-TR" sz="1600" dirty="0" err="1">
                <a:latin typeface="Calibri" panose="020F0502020204030204" pitchFamily="34" charset="0"/>
                <a:cs typeface="Calibri" panose="020F0502020204030204" pitchFamily="34" charset="0"/>
              </a:rPr>
              <a:t>dimensionality</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reduction</a:t>
            </a:r>
            <a:r>
              <a:rPr lang="tr-TR" sz="1600" dirty="0">
                <a:latin typeface="Calibri" panose="020F0502020204030204" pitchFamily="34" charset="0"/>
                <a:cs typeface="Calibri" panose="020F0502020204030204" pitchFamily="34" charset="0"/>
              </a:rPr>
              <a:t>) yöntemleri kullanılabilir. </a:t>
            </a:r>
          </a:p>
          <a:p>
            <a:pPr marL="285750" indent="-285750">
              <a:spcAft>
                <a:spcPts val="1200"/>
              </a:spcAft>
              <a:buFont typeface="Arial" panose="020B0604020202020204" pitchFamily="34" charset="0"/>
              <a:buChar char="•"/>
            </a:pPr>
            <a:r>
              <a:rPr lang="tr-TR" sz="1600" b="1" dirty="0">
                <a:latin typeface="Calibri" panose="020F0502020204030204" pitchFamily="34" charset="0"/>
                <a:cs typeface="Calibri" panose="020F0502020204030204" pitchFamily="34" charset="0"/>
              </a:rPr>
              <a:t>Değişken seçiminde </a:t>
            </a:r>
            <a:r>
              <a:rPr lang="tr-TR" sz="1600" dirty="0">
                <a:latin typeface="Calibri" panose="020F0502020204030204" pitchFamily="34" charset="0"/>
                <a:cs typeface="Calibri" panose="020F0502020204030204" pitchFamily="34" charset="0"/>
              </a:rPr>
              <a:t>veri setindeki değişken korunur ya da tamamen kaldırılır. </a:t>
            </a:r>
          </a:p>
          <a:p>
            <a:pPr marL="285750" indent="-285750">
              <a:spcAft>
                <a:spcPts val="1200"/>
              </a:spcAft>
              <a:buFont typeface="Arial" panose="020B0604020202020204" pitchFamily="34" charset="0"/>
              <a:buChar char="•"/>
            </a:pPr>
            <a:r>
              <a:rPr lang="tr-TR" sz="1600" b="1" dirty="0">
                <a:latin typeface="Calibri" panose="020F0502020204030204" pitchFamily="34" charset="0"/>
                <a:cs typeface="Calibri" panose="020F0502020204030204" pitchFamily="34" charset="0"/>
              </a:rPr>
              <a:t>Boyut indirgemede </a:t>
            </a:r>
            <a:r>
              <a:rPr lang="tr-TR" sz="1600" dirty="0">
                <a:latin typeface="Calibri" panose="020F0502020204030204" pitchFamily="34" charset="0"/>
                <a:cs typeface="Calibri" panose="020F0502020204030204" pitchFamily="34" charset="0"/>
              </a:rPr>
              <a:t>ise mevcut değişkenlerin kombinasyonundan oluşan yeni değişkenler oluşturularak değişken sayısı azaltılır. </a:t>
            </a:r>
          </a:p>
          <a:p>
            <a:pPr marL="285750" indent="-285750">
              <a:spcAft>
                <a:spcPts val="12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Böylece veri setindeki tüm özellikler bir şekilde hala mevcut ancak değişken sayısı azaltılmış olur.</a:t>
            </a:r>
          </a:p>
        </p:txBody>
      </p:sp>
    </p:spTree>
    <p:extLst>
      <p:ext uri="{BB962C8B-B14F-4D97-AF65-F5344CB8AC3E}">
        <p14:creationId xmlns:p14="http://schemas.microsoft.com/office/powerpoint/2010/main" val="1757367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PCA-Temel Bileşen Analizi</a:t>
            </a:r>
          </a:p>
        </p:txBody>
      </p:sp>
      <p:sp>
        <p:nvSpPr>
          <p:cNvPr id="7" name="Unvan 2"/>
          <p:cNvSpPr txBox="1">
            <a:spLocks/>
          </p:cNvSpPr>
          <p:nvPr/>
        </p:nvSpPr>
        <p:spPr>
          <a:xfrm>
            <a:off x="328708" y="875049"/>
            <a:ext cx="8486584" cy="3643746"/>
          </a:xfrm>
          <a:prstGeom prst="rect">
            <a:avLst/>
          </a:prstGeom>
        </p:spPr>
        <p:txBody>
          <a:bodyPr vert="horz" lIns="91440" tIns="45720" rIns="91440" bIns="45720" rtlCol="0" anchor="t">
            <a:normAutofit fontScale="850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Türkçesi “Temel Bileşenler Analizi” olan PCA, tanıma, sınıflandırma, görüntü sıkıştırma alanlarında kullanılan yararlı bir istatistiksel tekniktir. Temel amacı yüksek boyutlu verilerde en yüksek varyans ile veri setini tutmak ancak bunu yaparken boyut indirgemeyi sağlamak olan bir tekniktir. </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Temel Bileşen Analizi nedir? Hali hazırda elde var olan bir veri için öyle bir dönüşüm yapılmak isteniyor ki, bu dönüşümün sonunda elde edilecek örnekler birbirinden mümkün olduğunca ayrılmış, dağılmış, saçılmış olsun.</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Fazla boyutlu verilerdeki genel özellikleri bularak boyut sayısının azaltılmasını, verinin sıkıştırılmasını sağlar. </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Boyut azalmasıyla bazı özelliklerin kaybedileceği kesindir; fakat amaçlanan, bu kaybolan özelliklerin popülasyon hakkında çok az bilgi içeriyor olmasıdır. </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Bu yöntem, yüksek korelasyonlu değişkenleri bir araya getirerek, verilerdeki en çok varyasyonu oluşturan “temel bileşenler” olarak adlandırılan daha az sayıda yapay değişken kümesi oluşturur.</a:t>
            </a:r>
          </a:p>
        </p:txBody>
      </p:sp>
    </p:spTree>
    <p:extLst>
      <p:ext uri="{BB962C8B-B14F-4D97-AF65-F5344CB8AC3E}">
        <p14:creationId xmlns:p14="http://schemas.microsoft.com/office/powerpoint/2010/main" val="270207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PCA-Temel Bileşen Analizi</a:t>
            </a:r>
          </a:p>
        </p:txBody>
      </p:sp>
      <p:sp>
        <p:nvSpPr>
          <p:cNvPr id="7" name="Unvan 2"/>
          <p:cNvSpPr txBox="1">
            <a:spLocks/>
          </p:cNvSpPr>
          <p:nvPr/>
        </p:nvSpPr>
        <p:spPr>
          <a:xfrm>
            <a:off x="328708" y="875049"/>
            <a:ext cx="8486584" cy="3643746"/>
          </a:xfrm>
          <a:prstGeom prst="rect">
            <a:avLst/>
          </a:prstGeom>
        </p:spPr>
        <p:txBody>
          <a:bodyPr vert="horz" lIns="91440" tIns="45720" rIns="91440" bIns="45720" rtlCol="0" anchor="t">
            <a:normAutofit fontScale="925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spcAft>
                <a:spcPts val="1200"/>
              </a:spcAft>
              <a:buFont typeface="Arial" panose="020B0604020202020204" pitchFamily="34" charset="0"/>
              <a:buChar char="•"/>
            </a:pPr>
            <a:r>
              <a:rPr lang="tr-TR" sz="1600" dirty="0" err="1">
                <a:latin typeface="Times New Roman" panose="02020603050405020304" pitchFamily="18" charset="0"/>
                <a:cs typeface="Times New Roman" panose="02020603050405020304" pitchFamily="18" charset="0"/>
              </a:rPr>
              <a:t>PCA’in</a:t>
            </a:r>
            <a:r>
              <a:rPr lang="tr-TR" sz="1600" dirty="0">
                <a:latin typeface="Times New Roman" panose="02020603050405020304" pitchFamily="18" charset="0"/>
                <a:cs typeface="Times New Roman" panose="02020603050405020304" pitchFamily="18" charset="0"/>
              </a:rPr>
              <a:t> arkasında yatan temel mantık çok boyutlu bir veriyi, verideki temel özellikleri yakalayarak daha az sayıda değişkenle göstermektir.</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Temel Bileşenler </a:t>
            </a:r>
            <a:r>
              <a:rPr lang="tr-TR" sz="1600" dirty="0" err="1">
                <a:latin typeface="Times New Roman" panose="02020603050405020304" pitchFamily="18" charset="0"/>
                <a:cs typeface="Times New Roman" panose="02020603050405020304" pitchFamily="18" charset="0"/>
              </a:rPr>
              <a:t>Analizi’nde</a:t>
            </a:r>
            <a:r>
              <a:rPr lang="tr-TR" sz="1600" dirty="0">
                <a:latin typeface="Times New Roman" panose="02020603050405020304" pitchFamily="18" charset="0"/>
                <a:cs typeface="Times New Roman" panose="02020603050405020304" pitchFamily="18" charset="0"/>
              </a:rPr>
              <a:t> p sayıda başlangıç değişkenine karşılık elde edilen m sayıda temel bileşenin her biri, orijinal değişkenlerin doğrusal bir bileşimidir. </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Dolayısıyla, her bir temel bileşen bünyesinde tüm değişkenlerden belirli oranda bilgiyi barındırır. </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Bu özelliği sayesinde Temel Bileşenler Analizi, p boyutlu veri kümesi yerine, ilk m önemli temel bileşenin kullanılması yoluyla boyut indirgemesi sağlayabilmektedir. </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İlk m temel bileşen toplam varyansın büyük kısmını açıklıyorsa, geriye kalan p-m temel bileşen ihmal edilebilir.  Klasik değişken seçimi teknikleri ile karşılaştırıldığında bu yöntem ile bilgi kaybı oldukça aza indirilecektir.</a:t>
            </a:r>
          </a:p>
        </p:txBody>
      </p:sp>
    </p:spTree>
    <p:extLst>
      <p:ext uri="{BB962C8B-B14F-4D97-AF65-F5344CB8AC3E}">
        <p14:creationId xmlns:p14="http://schemas.microsoft.com/office/powerpoint/2010/main" val="2316349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Makine Öğrenmesi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buFont typeface="Arial" panose="020B0604020202020204" pitchFamily="34" charset="0"/>
              <a:buChar char="•"/>
            </a:pPr>
            <a:r>
              <a:rPr lang="tr-TR" sz="1600" dirty="0">
                <a:latin typeface="Calibri" panose="020F0502020204030204" pitchFamily="34" charset="0"/>
                <a:cs typeface="Calibri" panose="020F0502020204030204" pitchFamily="34" charset="0"/>
              </a:rPr>
              <a:t>Geleneksel Yaklaşım … </a:t>
            </a:r>
          </a:p>
          <a:p>
            <a:pPr marL="285750" indent="-285750">
              <a:buFont typeface="Arial" panose="020B0604020202020204" pitchFamily="34" charset="0"/>
              <a:buChar char="•"/>
            </a:pPr>
            <a:r>
              <a:rPr lang="tr-TR" sz="1600" dirty="0">
                <a:latin typeface="Calibri" panose="020F0502020204030204" pitchFamily="34" charset="0"/>
                <a:cs typeface="Calibri" panose="020F0502020204030204" pitchFamily="34" charset="0"/>
              </a:rPr>
              <a:t>Eğitim ve Test Uzayları üzerine …</a:t>
            </a:r>
          </a:p>
          <a:p>
            <a:pPr marL="285750" indent="-285750">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600" dirty="0" err="1">
                <a:latin typeface="Calibri" panose="020F0502020204030204" pitchFamily="34" charset="0"/>
                <a:cs typeface="Calibri" panose="020F0502020204030204" pitchFamily="34" charset="0"/>
              </a:rPr>
              <a:t>Feature</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Selection</a:t>
            </a:r>
            <a:endParaRPr lang="tr-TR"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600" dirty="0" err="1">
                <a:latin typeface="Calibri" panose="020F0502020204030204" pitchFamily="34" charset="0"/>
                <a:cs typeface="Calibri" panose="020F0502020204030204" pitchFamily="34" charset="0"/>
              </a:rPr>
              <a:t>Feature</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Reduction</a:t>
            </a:r>
            <a:endParaRPr lang="tr-TR"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600" dirty="0" err="1">
                <a:latin typeface="Calibri" panose="020F0502020204030204" pitchFamily="34" charset="0"/>
                <a:cs typeface="Calibri" panose="020F0502020204030204" pitchFamily="34" charset="0"/>
              </a:rPr>
              <a:t>Hyperparameter</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Tuning</a:t>
            </a:r>
            <a:endParaRPr lang="tr-TR"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7277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PCA-Temel Bileşen Analizi</a:t>
            </a:r>
          </a:p>
        </p:txBody>
      </p:sp>
      <p:sp>
        <p:nvSpPr>
          <p:cNvPr id="7" name="Unvan 2"/>
          <p:cNvSpPr txBox="1">
            <a:spLocks/>
          </p:cNvSpPr>
          <p:nvPr/>
        </p:nvSpPr>
        <p:spPr>
          <a:xfrm>
            <a:off x="298352" y="657000"/>
            <a:ext cx="8486584" cy="3643746"/>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spcBef>
                <a:spcPts val="0"/>
              </a:spcBef>
              <a:spcAft>
                <a:spcPts val="600"/>
              </a:spcAft>
              <a:buFont typeface="Arial" panose="020B0604020202020204" pitchFamily="34" charset="0"/>
              <a:buChar char="•"/>
            </a:pPr>
            <a:r>
              <a:rPr lang="tr-TR" sz="1400" dirty="0">
                <a:latin typeface="Times New Roman" panose="02020603050405020304" pitchFamily="18" charset="0"/>
                <a:cs typeface="Times New Roman" panose="02020603050405020304" pitchFamily="18" charset="0"/>
              </a:rPr>
              <a:t>Temel Bileşenler Analizi uygulanırken bazı konulara özen gösterilmelidir. </a:t>
            </a:r>
          </a:p>
          <a:p>
            <a:pPr marL="285750" indent="-285750">
              <a:lnSpc>
                <a:spcPct val="150000"/>
              </a:lnSpc>
              <a:spcBef>
                <a:spcPts val="0"/>
              </a:spcBef>
              <a:spcAft>
                <a:spcPts val="600"/>
              </a:spcAft>
              <a:buFont typeface="Arial" panose="020B0604020202020204" pitchFamily="34" charset="0"/>
              <a:buChar char="•"/>
            </a:pPr>
            <a:r>
              <a:rPr lang="tr-TR" sz="1400" dirty="0">
                <a:latin typeface="Times New Roman" panose="02020603050405020304" pitchFamily="18" charset="0"/>
                <a:cs typeface="Times New Roman" panose="02020603050405020304" pitchFamily="18" charset="0"/>
              </a:rPr>
              <a:t>Veriye Temel Bileşenler Analizi uygulamadan önce mutlaka standardizasyon yapılmalıdır. </a:t>
            </a:r>
          </a:p>
          <a:p>
            <a:pPr marL="285750" indent="-285750">
              <a:lnSpc>
                <a:spcPct val="150000"/>
              </a:lnSpc>
              <a:spcBef>
                <a:spcPts val="0"/>
              </a:spcBef>
              <a:spcAft>
                <a:spcPts val="600"/>
              </a:spcAft>
              <a:buFont typeface="Arial" panose="020B0604020202020204" pitchFamily="34" charset="0"/>
              <a:buChar char="•"/>
            </a:pPr>
            <a:r>
              <a:rPr lang="tr-TR" sz="1400" dirty="0">
                <a:latin typeface="Times New Roman" panose="02020603050405020304" pitchFamily="18" charset="0"/>
                <a:cs typeface="Times New Roman" panose="02020603050405020304" pitchFamily="18" charset="0"/>
              </a:rPr>
              <a:t>Farklı ölçeklerdeki veriler yanıltıcı bileşenlere sebep olacaktır. Ayrıca analiz aykırı gözlemlerden(</a:t>
            </a:r>
            <a:r>
              <a:rPr lang="tr-TR" sz="1400" dirty="0" err="1">
                <a:latin typeface="Times New Roman" panose="02020603050405020304" pitchFamily="18" charset="0"/>
                <a:cs typeface="Times New Roman" panose="02020603050405020304" pitchFamily="18" charset="0"/>
              </a:rPr>
              <a:t>outlier</a:t>
            </a:r>
            <a:r>
              <a:rPr lang="tr-TR" sz="1400" dirty="0">
                <a:latin typeface="Times New Roman" panose="02020603050405020304" pitchFamily="18" charset="0"/>
                <a:cs typeface="Times New Roman" panose="02020603050405020304" pitchFamily="18" charset="0"/>
              </a:rPr>
              <a:t>) fazlaca etkilenir. Mutlaka analizden önce veriler aykırı gözlemlerden ayrılmalı ya da </a:t>
            </a:r>
            <a:r>
              <a:rPr lang="tr-TR" sz="1400" dirty="0" err="1">
                <a:latin typeface="Times New Roman" panose="02020603050405020304" pitchFamily="18" charset="0"/>
                <a:cs typeface="Times New Roman" panose="02020603050405020304" pitchFamily="18" charset="0"/>
              </a:rPr>
              <a:t>Randomized</a:t>
            </a:r>
            <a:r>
              <a:rPr lang="tr-TR" sz="1400" dirty="0">
                <a:latin typeface="Times New Roman" panose="02020603050405020304" pitchFamily="18" charset="0"/>
                <a:cs typeface="Times New Roman" panose="02020603050405020304" pitchFamily="18" charset="0"/>
              </a:rPr>
              <a:t> PCA, </a:t>
            </a:r>
            <a:r>
              <a:rPr lang="tr-TR" sz="1400" dirty="0" err="1">
                <a:latin typeface="Times New Roman" panose="02020603050405020304" pitchFamily="18" charset="0"/>
                <a:cs typeface="Times New Roman" panose="02020603050405020304" pitchFamily="18" charset="0"/>
              </a:rPr>
              <a:t>Sparse</a:t>
            </a:r>
            <a:r>
              <a:rPr lang="tr-TR" sz="1400" dirty="0">
                <a:latin typeface="Times New Roman" panose="02020603050405020304" pitchFamily="18" charset="0"/>
                <a:cs typeface="Times New Roman" panose="02020603050405020304" pitchFamily="18" charset="0"/>
              </a:rPr>
              <a:t> PCA gibi alternatif yöntemler kullanılmalıdır.</a:t>
            </a:r>
          </a:p>
          <a:p>
            <a:pPr marL="285750" indent="-285750">
              <a:lnSpc>
                <a:spcPct val="150000"/>
              </a:lnSpc>
              <a:spcBef>
                <a:spcPts val="0"/>
              </a:spcBef>
              <a:spcAft>
                <a:spcPts val="600"/>
              </a:spcAft>
              <a:buFont typeface="Arial" panose="020B0604020202020204" pitchFamily="34" charset="0"/>
              <a:buChar char="•"/>
            </a:pPr>
            <a:r>
              <a:rPr lang="tr-TR" sz="1400" dirty="0">
                <a:latin typeface="Times New Roman" panose="02020603050405020304" pitchFamily="18" charset="0"/>
                <a:cs typeface="Times New Roman" panose="02020603050405020304" pitchFamily="18" charset="0"/>
              </a:rPr>
              <a:t>Temel Bileşenler Analizi;</a:t>
            </a:r>
          </a:p>
          <a:p>
            <a:pPr marL="742950" lvl="1" indent="-285750">
              <a:lnSpc>
                <a:spcPct val="150000"/>
              </a:lnSpc>
              <a:spcAft>
                <a:spcPts val="600"/>
              </a:spcAft>
              <a:buFont typeface="Arial" panose="020B0604020202020204" pitchFamily="34" charset="0"/>
              <a:buChar char="•"/>
            </a:pPr>
            <a:r>
              <a:rPr lang="tr-TR" sz="1400" dirty="0">
                <a:latin typeface="Times New Roman" panose="02020603050405020304" pitchFamily="18" charset="0"/>
                <a:cs typeface="Times New Roman" panose="02020603050405020304" pitchFamily="18" charset="0"/>
              </a:rPr>
              <a:t>Boyut indirgeme</a:t>
            </a:r>
          </a:p>
          <a:p>
            <a:pPr marL="742950" lvl="1" indent="-285750">
              <a:lnSpc>
                <a:spcPct val="150000"/>
              </a:lnSpc>
              <a:spcAft>
                <a:spcPts val="600"/>
              </a:spcAft>
              <a:buFont typeface="Arial" panose="020B0604020202020204" pitchFamily="34" charset="0"/>
              <a:buChar char="•"/>
            </a:pPr>
            <a:r>
              <a:rPr lang="tr-TR" sz="1400" dirty="0">
                <a:latin typeface="Times New Roman" panose="02020603050405020304" pitchFamily="18" charset="0"/>
                <a:cs typeface="Times New Roman" panose="02020603050405020304" pitchFamily="18" charset="0"/>
              </a:rPr>
              <a:t>Verileri korelasyondan arındırma</a:t>
            </a:r>
          </a:p>
          <a:p>
            <a:pPr marL="742950" lvl="1" indent="-285750">
              <a:lnSpc>
                <a:spcPct val="150000"/>
              </a:lnSpc>
              <a:spcAft>
                <a:spcPts val="600"/>
              </a:spcAft>
              <a:buFont typeface="Arial" panose="020B0604020202020204" pitchFamily="34" charset="0"/>
              <a:buChar char="•"/>
            </a:pPr>
            <a:r>
              <a:rPr lang="tr-TR" sz="1400" dirty="0">
                <a:latin typeface="Times New Roman" panose="02020603050405020304" pitchFamily="18" charset="0"/>
                <a:cs typeface="Times New Roman" panose="02020603050405020304" pitchFamily="18" charset="0"/>
              </a:rPr>
              <a:t>Yüksek boyutlu verilerin görselleştirilmesi</a:t>
            </a:r>
          </a:p>
          <a:p>
            <a:pPr marL="742950" lvl="1" indent="-285750">
              <a:lnSpc>
                <a:spcPct val="150000"/>
              </a:lnSpc>
              <a:spcAft>
                <a:spcPts val="600"/>
              </a:spcAft>
              <a:buFont typeface="Arial" panose="020B0604020202020204" pitchFamily="34" charset="0"/>
              <a:buChar char="•"/>
            </a:pPr>
            <a:r>
              <a:rPr lang="tr-TR" sz="1400" dirty="0">
                <a:latin typeface="Times New Roman" panose="02020603050405020304" pitchFamily="18" charset="0"/>
                <a:cs typeface="Times New Roman" panose="02020603050405020304" pitchFamily="18" charset="0"/>
              </a:rPr>
              <a:t>Gürültü filtreleme</a:t>
            </a:r>
          </a:p>
          <a:p>
            <a:pPr marL="285750" indent="-285750">
              <a:lnSpc>
                <a:spcPct val="150000"/>
              </a:lnSpc>
              <a:spcBef>
                <a:spcPts val="0"/>
              </a:spcBef>
              <a:spcAft>
                <a:spcPts val="600"/>
              </a:spcAft>
              <a:buFont typeface="Arial" panose="020B0604020202020204" pitchFamily="34" charset="0"/>
              <a:buChar char="•"/>
            </a:pPr>
            <a:r>
              <a:rPr lang="tr-TR" sz="1400" dirty="0">
                <a:latin typeface="Times New Roman" panose="02020603050405020304" pitchFamily="18" charset="0"/>
                <a:cs typeface="Times New Roman" panose="02020603050405020304" pitchFamily="18" charset="0"/>
              </a:rPr>
              <a:t>gibi çalışmalar için oldukça yararlıdır.</a:t>
            </a:r>
          </a:p>
        </p:txBody>
      </p:sp>
    </p:spTree>
    <p:extLst>
      <p:ext uri="{BB962C8B-B14F-4D97-AF65-F5344CB8AC3E}">
        <p14:creationId xmlns:p14="http://schemas.microsoft.com/office/powerpoint/2010/main" val="1618837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PCA-Temel Bileşen Analizi</a:t>
            </a:r>
          </a:p>
        </p:txBody>
      </p:sp>
      <p:sp>
        <p:nvSpPr>
          <p:cNvPr id="7" name="Unvan 2"/>
          <p:cNvSpPr txBox="1">
            <a:spLocks/>
          </p:cNvSpPr>
          <p:nvPr/>
        </p:nvSpPr>
        <p:spPr>
          <a:xfrm>
            <a:off x="298352" y="657000"/>
            <a:ext cx="8486584" cy="3643746"/>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spcBef>
                <a:spcPts val="0"/>
              </a:spcBef>
              <a:spcAft>
                <a:spcPts val="600"/>
              </a:spcAft>
              <a:buFont typeface="Arial" panose="020B0604020202020204" pitchFamily="34" charset="0"/>
              <a:buChar char="•"/>
            </a:pPr>
            <a:endParaRPr lang="tr-TR" sz="1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9EDAC07-BF9E-C09B-6986-A9087FEF35C8}"/>
              </a:ext>
            </a:extLst>
          </p:cNvPr>
          <p:cNvPicPr>
            <a:picLocks noChangeAspect="1"/>
          </p:cNvPicPr>
          <p:nvPr/>
        </p:nvPicPr>
        <p:blipFill>
          <a:blip r:embed="rId2"/>
          <a:stretch>
            <a:fillRect/>
          </a:stretch>
        </p:blipFill>
        <p:spPr>
          <a:xfrm>
            <a:off x="359064" y="637330"/>
            <a:ext cx="3819103" cy="2664000"/>
          </a:xfrm>
          <a:prstGeom prst="rect">
            <a:avLst/>
          </a:prstGeom>
        </p:spPr>
      </p:pic>
      <p:pic>
        <p:nvPicPr>
          <p:cNvPr id="6" name="Picture 5">
            <a:extLst>
              <a:ext uri="{FF2B5EF4-FFF2-40B4-BE49-F238E27FC236}">
                <a16:creationId xmlns:a16="http://schemas.microsoft.com/office/drawing/2014/main" id="{715ECB02-90F3-C361-267F-60CF40804C7F}"/>
              </a:ext>
            </a:extLst>
          </p:cNvPr>
          <p:cNvPicPr>
            <a:picLocks noChangeAspect="1"/>
          </p:cNvPicPr>
          <p:nvPr/>
        </p:nvPicPr>
        <p:blipFill>
          <a:blip r:embed="rId3"/>
          <a:stretch>
            <a:fillRect/>
          </a:stretch>
        </p:blipFill>
        <p:spPr>
          <a:xfrm>
            <a:off x="4541644" y="781330"/>
            <a:ext cx="4510671" cy="2376000"/>
          </a:xfrm>
          <a:prstGeom prst="rect">
            <a:avLst/>
          </a:prstGeom>
        </p:spPr>
      </p:pic>
      <p:sp>
        <p:nvSpPr>
          <p:cNvPr id="5" name="Metin kutusu 4">
            <a:extLst>
              <a:ext uri="{FF2B5EF4-FFF2-40B4-BE49-F238E27FC236}">
                <a16:creationId xmlns:a16="http://schemas.microsoft.com/office/drawing/2014/main" id="{A2593429-7D06-FE0B-52F1-CD293BAEC484}"/>
              </a:ext>
            </a:extLst>
          </p:cNvPr>
          <p:cNvSpPr txBox="1"/>
          <p:nvPr/>
        </p:nvSpPr>
        <p:spPr>
          <a:xfrm>
            <a:off x="422030" y="3425660"/>
            <a:ext cx="7835705" cy="1569660"/>
          </a:xfrm>
          <a:prstGeom prst="rect">
            <a:avLst/>
          </a:prstGeom>
          <a:noFill/>
        </p:spPr>
        <p:txBody>
          <a:bodyPr wrap="square">
            <a:spAutoFit/>
          </a:bodyPr>
          <a:lstStyle/>
          <a:p>
            <a:r>
              <a:rPr lang="tr-TR" sz="1600" b="0" i="0" dirty="0" err="1">
                <a:effectLst/>
                <a:latin typeface="Times New Roman" panose="02020603050405020304" pitchFamily="18" charset="0"/>
                <a:cs typeface="Times New Roman" panose="02020603050405020304" pitchFamily="18" charset="0"/>
              </a:rPr>
              <a:t>PCA’da</a:t>
            </a:r>
            <a:r>
              <a:rPr lang="tr-TR" sz="1600" b="0" i="0" dirty="0">
                <a:effectLst/>
                <a:latin typeface="Times New Roman" panose="02020603050405020304" pitchFamily="18" charset="0"/>
                <a:cs typeface="Times New Roman" panose="02020603050405020304" pitchFamily="18" charset="0"/>
              </a:rPr>
              <a:t>, uygun koordinat sistemi aşağıdaki şekilde aranmaktadır</a:t>
            </a:r>
          </a:p>
          <a:p>
            <a:pPr marL="285750" indent="-285750">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1. eksen olarak, verilerin en büyük değişiminde olan yön seçilir.</a:t>
            </a:r>
          </a:p>
          <a:p>
            <a:pPr marL="285750" indent="-285750">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2. eksen  olarak,  önceki  1. eksene  dikey  olan  ve  verilerin  en  büyük değişiminde olan yön seçilir.</a:t>
            </a:r>
          </a:p>
          <a:p>
            <a:pPr marL="285750" indent="-285750">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3. eksen olarak, önceki 1. ve 2. eksene dikey olan ve kalan verilerin en büyük değişiminde olan yön seçilir.</a:t>
            </a:r>
          </a:p>
        </p:txBody>
      </p:sp>
    </p:spTree>
    <p:extLst>
      <p:ext uri="{BB962C8B-B14F-4D97-AF65-F5344CB8AC3E}">
        <p14:creationId xmlns:p14="http://schemas.microsoft.com/office/powerpoint/2010/main" val="671196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2"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961758"/>
            <a:ext cx="9143997" cy="1193056"/>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3961758"/>
            <a:ext cx="6086475" cy="1193056"/>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3961758"/>
            <a:ext cx="9143998" cy="1193056"/>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Unvan 2"/>
          <p:cNvSpPr>
            <a:spLocks noGrp="1"/>
          </p:cNvSpPr>
          <p:nvPr>
            <p:ph type="title"/>
          </p:nvPr>
        </p:nvSpPr>
        <p:spPr>
          <a:xfrm>
            <a:off x="524785" y="4118228"/>
            <a:ext cx="5221554" cy="869400"/>
          </a:xfrm>
        </p:spPr>
        <p:txBody>
          <a:bodyPr vert="horz" lIns="91440" tIns="45720" rIns="91440" bIns="45720" rtlCol="0" anchor="ctr">
            <a:normAutofit/>
          </a:bodyPr>
          <a:lstStyle/>
          <a:p>
            <a:pPr defTabSz="914400"/>
            <a:r>
              <a:rPr lang="en-US" sz="2800" kern="1200">
                <a:solidFill>
                  <a:srgbClr val="FFFFFF"/>
                </a:solidFill>
                <a:latin typeface="+mj-lt"/>
                <a:ea typeface="+mj-ea"/>
                <a:cs typeface="+mj-cs"/>
              </a:rPr>
              <a:t>PCA-Temel Bileşen Analizi</a:t>
            </a:r>
          </a:p>
        </p:txBody>
      </p:sp>
      <p:pic>
        <p:nvPicPr>
          <p:cNvPr id="5" name="Picture 4">
            <a:extLst>
              <a:ext uri="{FF2B5EF4-FFF2-40B4-BE49-F238E27FC236}">
                <a16:creationId xmlns:a16="http://schemas.microsoft.com/office/drawing/2014/main" id="{369F44CE-29C3-3DD5-3BFB-7F9143BE160A}"/>
              </a:ext>
            </a:extLst>
          </p:cNvPr>
          <p:cNvPicPr>
            <a:picLocks noChangeAspect="1"/>
          </p:cNvPicPr>
          <p:nvPr/>
        </p:nvPicPr>
        <p:blipFill>
          <a:blip r:embed="rId2"/>
          <a:stretch>
            <a:fillRect/>
          </a:stretch>
        </p:blipFill>
        <p:spPr>
          <a:xfrm>
            <a:off x="1250955" y="293124"/>
            <a:ext cx="6711553" cy="3389335"/>
          </a:xfrm>
          <a:prstGeom prst="rect">
            <a:avLst/>
          </a:prstGeom>
        </p:spPr>
      </p:pic>
      <p:sp>
        <p:nvSpPr>
          <p:cNvPr id="7" name="Unvan 2"/>
          <p:cNvSpPr txBox="1">
            <a:spLocks/>
          </p:cNvSpPr>
          <p:nvPr/>
        </p:nvSpPr>
        <p:spPr>
          <a:xfrm>
            <a:off x="298352" y="657000"/>
            <a:ext cx="8486584" cy="3643746"/>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spcBef>
                <a:spcPts val="0"/>
              </a:spcBef>
              <a:spcAft>
                <a:spcPts val="600"/>
              </a:spcAft>
              <a:buFont typeface="Arial" panose="020B0604020202020204" pitchFamily="34" charset="0"/>
              <a:buChar char="•"/>
            </a:pPr>
            <a:endParaRPr lang="tr-TR"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26685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2"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961758"/>
            <a:ext cx="9143997" cy="1193056"/>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3961758"/>
            <a:ext cx="6086475" cy="1193056"/>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3961758"/>
            <a:ext cx="9143998" cy="1193056"/>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Unvan 2"/>
          <p:cNvSpPr>
            <a:spLocks noGrp="1"/>
          </p:cNvSpPr>
          <p:nvPr>
            <p:ph type="title"/>
          </p:nvPr>
        </p:nvSpPr>
        <p:spPr>
          <a:xfrm>
            <a:off x="524785" y="4118228"/>
            <a:ext cx="5221554" cy="869400"/>
          </a:xfrm>
        </p:spPr>
        <p:txBody>
          <a:bodyPr vert="horz" lIns="91440" tIns="45720" rIns="91440" bIns="45720" rtlCol="0" anchor="ctr">
            <a:normAutofit/>
          </a:bodyPr>
          <a:lstStyle/>
          <a:p>
            <a:pPr defTabSz="914400"/>
            <a:r>
              <a:rPr lang="en-US" sz="2800" kern="1200">
                <a:solidFill>
                  <a:srgbClr val="FFFFFF"/>
                </a:solidFill>
                <a:latin typeface="+mj-lt"/>
                <a:ea typeface="+mj-ea"/>
                <a:cs typeface="+mj-cs"/>
              </a:rPr>
              <a:t>PCA-Temel Bileşen Analizi</a:t>
            </a:r>
          </a:p>
        </p:txBody>
      </p:sp>
      <p:sp>
        <p:nvSpPr>
          <p:cNvPr id="7" name="Unvan 2"/>
          <p:cNvSpPr txBox="1">
            <a:spLocks/>
          </p:cNvSpPr>
          <p:nvPr/>
        </p:nvSpPr>
        <p:spPr>
          <a:xfrm>
            <a:off x="298352" y="657000"/>
            <a:ext cx="8486584" cy="3643746"/>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spcBef>
                <a:spcPts val="0"/>
              </a:spcBef>
              <a:spcAft>
                <a:spcPts val="600"/>
              </a:spcAft>
              <a:buFont typeface="Arial" panose="020B0604020202020204" pitchFamily="34" charset="0"/>
              <a:buChar char="•"/>
            </a:pPr>
            <a:endParaRPr lang="tr-TR" sz="1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770680C-C4B9-AAA9-6B7C-B66968699754}"/>
              </a:ext>
            </a:extLst>
          </p:cNvPr>
          <p:cNvSpPr txBox="1"/>
          <p:nvPr/>
        </p:nvSpPr>
        <p:spPr>
          <a:xfrm>
            <a:off x="583809" y="316133"/>
            <a:ext cx="7434775" cy="523220"/>
          </a:xfrm>
          <a:prstGeom prst="rect">
            <a:avLst/>
          </a:prstGeom>
          <a:noFill/>
        </p:spPr>
        <p:txBody>
          <a:bodyPr wrap="square">
            <a:spAutoFit/>
          </a:bodyPr>
          <a:lstStyle/>
          <a:p>
            <a:pPr algn="ctr"/>
            <a:r>
              <a:rPr lang="tr-TR" sz="1400" b="0" i="0" dirty="0">
                <a:effectLst/>
                <a:latin typeface="Arial" panose="020B0604020202020204" pitchFamily="34" charset="0"/>
              </a:rPr>
              <a:t>PCA kilit noktası, problemi çözmek üzere görsel inceleme için uygun bir “açı” yani uygun bir </a:t>
            </a:r>
          </a:p>
          <a:p>
            <a:pPr algn="just"/>
            <a:r>
              <a:rPr lang="tr-TR" sz="1400" b="0" i="0" dirty="0">
                <a:effectLst/>
                <a:latin typeface="Arial" panose="020B0604020202020204" pitchFamily="34" charset="0"/>
              </a:rPr>
              <a:t>koordinat sistemi seçmektir</a:t>
            </a:r>
          </a:p>
        </p:txBody>
      </p:sp>
      <p:pic>
        <p:nvPicPr>
          <p:cNvPr id="8" name="Picture 7">
            <a:extLst>
              <a:ext uri="{FF2B5EF4-FFF2-40B4-BE49-F238E27FC236}">
                <a16:creationId xmlns:a16="http://schemas.microsoft.com/office/drawing/2014/main" id="{3B0A8F5C-BF3E-AA1E-1809-ADD1F4B5BC69}"/>
              </a:ext>
            </a:extLst>
          </p:cNvPr>
          <p:cNvPicPr>
            <a:picLocks noChangeAspect="1"/>
          </p:cNvPicPr>
          <p:nvPr/>
        </p:nvPicPr>
        <p:blipFill>
          <a:blip r:embed="rId2"/>
          <a:stretch>
            <a:fillRect/>
          </a:stretch>
        </p:blipFill>
        <p:spPr>
          <a:xfrm>
            <a:off x="1484119" y="932228"/>
            <a:ext cx="6115050" cy="2857500"/>
          </a:xfrm>
          <a:prstGeom prst="rect">
            <a:avLst/>
          </a:prstGeom>
        </p:spPr>
      </p:pic>
    </p:spTree>
    <p:extLst>
      <p:ext uri="{BB962C8B-B14F-4D97-AF65-F5344CB8AC3E}">
        <p14:creationId xmlns:p14="http://schemas.microsoft.com/office/powerpoint/2010/main" val="1830817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PCA-Temel Bileşen Analizi</a:t>
            </a:r>
          </a:p>
        </p:txBody>
      </p:sp>
      <p:sp>
        <p:nvSpPr>
          <p:cNvPr id="7" name="Unvan 2"/>
          <p:cNvSpPr txBox="1">
            <a:spLocks/>
          </p:cNvSpPr>
          <p:nvPr/>
        </p:nvSpPr>
        <p:spPr>
          <a:xfrm>
            <a:off x="328708" y="875049"/>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spcAft>
                <a:spcPts val="1200"/>
              </a:spcAft>
              <a:buFont typeface="Arial" panose="020B0604020202020204" pitchFamily="34" charset="0"/>
              <a:buChar char="•"/>
            </a:pPr>
            <a:r>
              <a:rPr lang="tr-TR" sz="1600" dirty="0" err="1">
                <a:latin typeface="Times New Roman" panose="02020603050405020304" pitchFamily="18" charset="0"/>
                <a:cs typeface="Times New Roman" panose="02020603050405020304" pitchFamily="18" charset="0"/>
              </a:rPr>
              <a:t>PCA’in</a:t>
            </a:r>
            <a:r>
              <a:rPr lang="tr-TR" sz="1600" dirty="0">
                <a:latin typeface="Times New Roman" panose="02020603050405020304" pitchFamily="18" charset="0"/>
                <a:cs typeface="Times New Roman" panose="02020603050405020304" pitchFamily="18" charset="0"/>
              </a:rPr>
              <a:t> arkasında yatan temel mantık çok boyutlu bir veriyi, verideki temel özellikleri yakalayarak daha az sayıda değişkenle göstermektir.</a:t>
            </a:r>
          </a:p>
          <a:p>
            <a:pPr>
              <a:lnSpc>
                <a:spcPct val="150000"/>
              </a:lnSpc>
              <a:spcAft>
                <a:spcPts val="1200"/>
              </a:spcAft>
            </a:pPr>
            <a:r>
              <a:rPr lang="tr-TR" sz="1600" b="1" dirty="0">
                <a:solidFill>
                  <a:srgbClr val="FFFF00"/>
                </a:solidFill>
                <a:latin typeface="Times New Roman" panose="02020603050405020304" pitchFamily="18" charset="0"/>
                <a:cs typeface="Times New Roman" panose="02020603050405020304" pitchFamily="18" charset="0"/>
              </a:rPr>
              <a:t>Örnek Uygulama:</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Veri setimiz üzerinde PCA yapabilmek için </a:t>
            </a:r>
            <a:r>
              <a:rPr lang="tr-TR" sz="1600" dirty="0" err="1">
                <a:latin typeface="Times New Roman" panose="02020603050405020304" pitchFamily="18" charset="0"/>
                <a:cs typeface="Times New Roman" panose="02020603050405020304" pitchFamily="18" charset="0"/>
              </a:rPr>
              <a:t>sklearn</a:t>
            </a:r>
            <a:r>
              <a:rPr lang="tr-TR" sz="1600" dirty="0">
                <a:latin typeface="Times New Roman" panose="02020603050405020304" pitchFamily="18" charset="0"/>
                <a:cs typeface="Times New Roman" panose="02020603050405020304" pitchFamily="18" charset="0"/>
              </a:rPr>
              <a:t> kütüphanesinden PCA metodunu çağırmamız gereklidir.</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Öncelikle iris veri setimizi </a:t>
            </a:r>
            <a:r>
              <a:rPr lang="tr-TR" sz="1600" dirty="0" err="1">
                <a:latin typeface="Times New Roman" panose="02020603050405020304" pitchFamily="18" charset="0"/>
                <a:cs typeface="Times New Roman" panose="02020603050405020304" pitchFamily="18" charset="0"/>
              </a:rPr>
              <a:t>sklearn’den</a:t>
            </a:r>
            <a:r>
              <a:rPr lang="tr-TR" sz="1600" dirty="0">
                <a:latin typeface="Times New Roman" panose="02020603050405020304" pitchFamily="18" charset="0"/>
                <a:cs typeface="Times New Roman" panose="02020603050405020304" pitchFamily="18" charset="0"/>
              </a:rPr>
              <a:t> indirelim. iris veri setimizde 3 farklı sınıfa ait 4 öznitelik bulunmaktadır.</a:t>
            </a:r>
          </a:p>
        </p:txBody>
      </p:sp>
    </p:spTree>
    <p:extLst>
      <p:ext uri="{BB962C8B-B14F-4D97-AF65-F5344CB8AC3E}">
        <p14:creationId xmlns:p14="http://schemas.microsoft.com/office/powerpoint/2010/main" val="2217565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PCA-Temel Bileşen Analizi</a:t>
            </a:r>
          </a:p>
        </p:txBody>
      </p:sp>
      <p:sp>
        <p:nvSpPr>
          <p:cNvPr id="7" name="Unvan 2"/>
          <p:cNvSpPr txBox="1">
            <a:spLocks/>
          </p:cNvSpPr>
          <p:nvPr/>
        </p:nvSpPr>
        <p:spPr>
          <a:xfrm>
            <a:off x="328708" y="875048"/>
            <a:ext cx="8486584" cy="3985339"/>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tr-TR" sz="1400" dirty="0" err="1">
                <a:latin typeface="Courier New" panose="02070309020205020404" pitchFamily="49" charset="0"/>
                <a:cs typeface="Courier New" panose="02070309020205020404" pitchFamily="49" charset="0"/>
              </a:rPr>
              <a:t>from</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sklearn.datasets</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load_iris</a:t>
            </a:r>
            <a:endParaRPr lang="tr-TR" sz="1400" dirty="0">
              <a:latin typeface="Courier New" panose="02070309020205020404" pitchFamily="49" charset="0"/>
              <a:cs typeface="Courier New" panose="02070309020205020404" pitchFamily="49" charset="0"/>
            </a:endParaRPr>
          </a:p>
          <a:p>
            <a:pPr>
              <a:lnSpc>
                <a:spcPct val="100000"/>
              </a:lnSpc>
            </a:pP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matplotlib.pyplot</a:t>
            </a:r>
            <a:r>
              <a:rPr lang="tr-TR" sz="1400" dirty="0">
                <a:latin typeface="Courier New" panose="02070309020205020404" pitchFamily="49" charset="0"/>
                <a:cs typeface="Courier New" panose="02070309020205020404" pitchFamily="49" charset="0"/>
              </a:rPr>
              <a:t> as </a:t>
            </a:r>
            <a:r>
              <a:rPr lang="tr-TR" sz="1400" dirty="0" err="1">
                <a:latin typeface="Courier New" panose="02070309020205020404" pitchFamily="49" charset="0"/>
                <a:cs typeface="Courier New" panose="02070309020205020404" pitchFamily="49" charset="0"/>
              </a:rPr>
              <a:t>plt</a:t>
            </a:r>
            <a:endParaRPr lang="tr-TR" sz="1400" dirty="0">
              <a:latin typeface="Courier New" panose="02070309020205020404" pitchFamily="49" charset="0"/>
              <a:cs typeface="Courier New" panose="02070309020205020404" pitchFamily="49" charset="0"/>
            </a:endParaRPr>
          </a:p>
          <a:p>
            <a:pPr>
              <a:lnSpc>
                <a:spcPct val="100000"/>
              </a:lnSpc>
            </a:pP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pandas</a:t>
            </a:r>
            <a:r>
              <a:rPr lang="tr-TR" sz="1400" dirty="0">
                <a:latin typeface="Courier New" panose="02070309020205020404" pitchFamily="49" charset="0"/>
                <a:cs typeface="Courier New" panose="02070309020205020404" pitchFamily="49" charset="0"/>
              </a:rPr>
              <a:t> as </a:t>
            </a:r>
            <a:r>
              <a:rPr lang="tr-TR" sz="1400" dirty="0" err="1">
                <a:latin typeface="Courier New" panose="02070309020205020404" pitchFamily="49" charset="0"/>
                <a:cs typeface="Courier New" panose="02070309020205020404" pitchFamily="49" charset="0"/>
              </a:rPr>
              <a:t>pd</a:t>
            </a:r>
            <a:endParaRPr lang="tr-TR" sz="1400" dirty="0">
              <a:latin typeface="Courier New" panose="02070309020205020404" pitchFamily="49" charset="0"/>
              <a:cs typeface="Courier New" panose="02070309020205020404" pitchFamily="49" charset="0"/>
            </a:endParaRPr>
          </a:p>
          <a:p>
            <a:pPr>
              <a:lnSpc>
                <a:spcPct val="100000"/>
              </a:lnSpc>
            </a:pP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numpy</a:t>
            </a:r>
            <a:r>
              <a:rPr lang="tr-TR" sz="1400" dirty="0">
                <a:latin typeface="Courier New" panose="02070309020205020404" pitchFamily="49" charset="0"/>
                <a:cs typeface="Courier New" panose="02070309020205020404" pitchFamily="49" charset="0"/>
              </a:rPr>
              <a:t> as </a:t>
            </a:r>
            <a:r>
              <a:rPr lang="tr-TR" sz="1400" dirty="0" err="1">
                <a:latin typeface="Courier New" panose="02070309020205020404" pitchFamily="49" charset="0"/>
                <a:cs typeface="Courier New" panose="02070309020205020404" pitchFamily="49" charset="0"/>
              </a:rPr>
              <a:t>np</a:t>
            </a:r>
            <a:endParaRPr lang="tr-TR" sz="1400" dirty="0">
              <a:latin typeface="Courier New" panose="02070309020205020404" pitchFamily="49" charset="0"/>
              <a:cs typeface="Courier New" panose="02070309020205020404" pitchFamily="49" charset="0"/>
            </a:endParaRPr>
          </a:p>
          <a:p>
            <a:pPr>
              <a:lnSpc>
                <a:spcPct val="100000"/>
              </a:lnSpc>
            </a:pP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seaborn</a:t>
            </a:r>
            <a:r>
              <a:rPr lang="tr-TR" sz="1400" dirty="0">
                <a:latin typeface="Courier New" panose="02070309020205020404" pitchFamily="49" charset="0"/>
                <a:cs typeface="Courier New" panose="02070309020205020404" pitchFamily="49" charset="0"/>
              </a:rPr>
              <a:t> as </a:t>
            </a:r>
            <a:r>
              <a:rPr lang="tr-TR" sz="1400" dirty="0" err="1">
                <a:latin typeface="Courier New" panose="02070309020205020404" pitchFamily="49" charset="0"/>
                <a:cs typeface="Courier New" panose="02070309020205020404" pitchFamily="49" charset="0"/>
              </a:rPr>
              <a:t>sns</a:t>
            </a:r>
            <a:endParaRPr lang="tr-TR" sz="1400" dirty="0">
              <a:latin typeface="Courier New" panose="02070309020205020404" pitchFamily="49" charset="0"/>
              <a:cs typeface="Courier New" panose="02070309020205020404" pitchFamily="49" charset="0"/>
            </a:endParaRPr>
          </a:p>
          <a:p>
            <a:pPr>
              <a:lnSpc>
                <a:spcPct val="100000"/>
              </a:lnSpc>
            </a:pPr>
            <a:r>
              <a:rPr lang="tr-TR" sz="1400" dirty="0" err="1">
                <a:latin typeface="Courier New" panose="02070309020205020404" pitchFamily="49" charset="0"/>
                <a:cs typeface="Courier New" panose="02070309020205020404" pitchFamily="49" charset="0"/>
              </a:rPr>
              <a:t>from</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sklearn.decomposition</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PCA</a:t>
            </a:r>
          </a:p>
          <a:p>
            <a:pPr>
              <a:lnSpc>
                <a:spcPct val="100000"/>
              </a:lnSpc>
            </a:pPr>
            <a:endParaRPr lang="tr-TR" sz="1400" dirty="0">
              <a:latin typeface="Courier New" panose="02070309020205020404" pitchFamily="49" charset="0"/>
              <a:cs typeface="Courier New" panose="02070309020205020404" pitchFamily="49" charset="0"/>
            </a:endParaRPr>
          </a:p>
          <a:p>
            <a:pPr>
              <a:lnSpc>
                <a:spcPct val="100000"/>
              </a:lnSpc>
            </a:pPr>
            <a:r>
              <a:rPr lang="tr-TR" sz="1400" dirty="0">
                <a:latin typeface="Courier New" panose="02070309020205020404" pitchFamily="49" charset="0"/>
                <a:cs typeface="Courier New" panose="02070309020205020404" pitchFamily="49" charset="0"/>
              </a:rPr>
              <a:t>iris=</a:t>
            </a:r>
            <a:r>
              <a:rPr lang="tr-TR" sz="1400" dirty="0" err="1">
                <a:latin typeface="Courier New" panose="02070309020205020404" pitchFamily="49" charset="0"/>
                <a:cs typeface="Courier New" panose="02070309020205020404" pitchFamily="49" charset="0"/>
              </a:rPr>
              <a:t>load_iris</a:t>
            </a:r>
            <a:r>
              <a:rPr lang="tr-TR" sz="1400" dirty="0">
                <a:latin typeface="Courier New" panose="02070309020205020404" pitchFamily="49" charset="0"/>
                <a:cs typeface="Courier New" panose="02070309020205020404" pitchFamily="49" charset="0"/>
              </a:rPr>
              <a:t>()</a:t>
            </a:r>
          </a:p>
          <a:p>
            <a:pPr>
              <a:lnSpc>
                <a:spcPct val="100000"/>
              </a:lnSpc>
            </a:pPr>
            <a:r>
              <a:rPr lang="tr-TR" sz="1400" dirty="0">
                <a:latin typeface="Courier New" panose="02070309020205020404" pitchFamily="49" charset="0"/>
                <a:cs typeface="Courier New" panose="02070309020205020404" pitchFamily="49" charset="0"/>
              </a:rPr>
              <a:t>data=</a:t>
            </a:r>
            <a:r>
              <a:rPr lang="tr-TR" sz="1400" dirty="0" err="1">
                <a:latin typeface="Courier New" panose="02070309020205020404" pitchFamily="49" charset="0"/>
                <a:cs typeface="Courier New" panose="02070309020205020404" pitchFamily="49" charset="0"/>
              </a:rPr>
              <a:t>iris.data</a:t>
            </a:r>
            <a:endParaRPr lang="tr-TR" sz="1400" dirty="0">
              <a:latin typeface="Courier New" panose="02070309020205020404" pitchFamily="49" charset="0"/>
              <a:cs typeface="Courier New" panose="02070309020205020404" pitchFamily="49" charset="0"/>
            </a:endParaRPr>
          </a:p>
          <a:p>
            <a:pPr>
              <a:lnSpc>
                <a:spcPct val="100000"/>
              </a:lnSpc>
            </a:pPr>
            <a:r>
              <a:rPr lang="tr-TR" sz="1400" dirty="0" err="1">
                <a:latin typeface="Courier New" panose="02070309020205020404" pitchFamily="49" charset="0"/>
                <a:cs typeface="Courier New" panose="02070309020205020404" pitchFamily="49" charset="0"/>
              </a:rPr>
              <a:t>print</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type</a:t>
            </a:r>
            <a:r>
              <a:rPr lang="tr-TR" sz="1400" dirty="0">
                <a:latin typeface="Courier New" panose="02070309020205020404" pitchFamily="49" charset="0"/>
                <a:cs typeface="Courier New" panose="02070309020205020404" pitchFamily="49" charset="0"/>
              </a:rPr>
              <a:t>(data))</a:t>
            </a:r>
          </a:p>
          <a:p>
            <a:pPr>
              <a:lnSpc>
                <a:spcPct val="100000"/>
              </a:lnSpc>
            </a:pPr>
            <a:r>
              <a:rPr lang="tr-TR" sz="1400" dirty="0" err="1">
                <a:latin typeface="Courier New" panose="02070309020205020404" pitchFamily="49" charset="0"/>
                <a:cs typeface="Courier New" panose="02070309020205020404" pitchFamily="49" charset="0"/>
              </a:rPr>
              <a:t>feature_names</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iris.feature_names</a:t>
            </a:r>
            <a:endParaRPr lang="tr-TR" sz="1400" dirty="0">
              <a:latin typeface="Courier New" panose="02070309020205020404" pitchFamily="49" charset="0"/>
              <a:cs typeface="Courier New" panose="02070309020205020404" pitchFamily="49" charset="0"/>
            </a:endParaRPr>
          </a:p>
          <a:p>
            <a:pPr>
              <a:lnSpc>
                <a:spcPct val="100000"/>
              </a:lnSpc>
            </a:pPr>
            <a:r>
              <a:rPr lang="tr-TR" sz="1400" dirty="0">
                <a:latin typeface="Courier New" panose="02070309020205020404" pitchFamily="49" charset="0"/>
                <a:cs typeface="Courier New" panose="02070309020205020404" pitchFamily="49" charset="0"/>
              </a:rPr>
              <a:t>y=</a:t>
            </a:r>
            <a:r>
              <a:rPr lang="tr-TR" sz="1400" dirty="0" err="1">
                <a:latin typeface="Courier New" panose="02070309020205020404" pitchFamily="49" charset="0"/>
                <a:cs typeface="Courier New" panose="02070309020205020404" pitchFamily="49" charset="0"/>
              </a:rPr>
              <a:t>iris.target</a:t>
            </a:r>
            <a:endParaRPr lang="tr-TR" sz="1400" dirty="0">
              <a:latin typeface="Courier New" panose="02070309020205020404" pitchFamily="49" charset="0"/>
              <a:cs typeface="Courier New" panose="02070309020205020404" pitchFamily="49" charset="0"/>
            </a:endParaRPr>
          </a:p>
          <a:p>
            <a:pPr>
              <a:lnSpc>
                <a:spcPct val="100000"/>
              </a:lnSpc>
            </a:pPr>
            <a:endParaRPr lang="tr-TR" sz="1400" dirty="0">
              <a:latin typeface="Courier New" panose="02070309020205020404" pitchFamily="49" charset="0"/>
              <a:cs typeface="Courier New" panose="02070309020205020404" pitchFamily="49" charset="0"/>
            </a:endParaRPr>
          </a:p>
          <a:p>
            <a:pPr>
              <a:lnSpc>
                <a:spcPct val="100000"/>
              </a:lnSpc>
            </a:pPr>
            <a:r>
              <a:rPr lang="tr-TR" sz="1400" dirty="0" err="1">
                <a:latin typeface="Courier New" panose="02070309020205020404" pitchFamily="49" charset="0"/>
                <a:cs typeface="Courier New" panose="02070309020205020404" pitchFamily="49" charset="0"/>
              </a:rPr>
              <a:t>df</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pd.DataFrame</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data,columns</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feature_names</a:t>
            </a:r>
            <a:r>
              <a:rPr lang="tr-TR" sz="1400" dirty="0">
                <a:latin typeface="Courier New" panose="02070309020205020404" pitchFamily="49" charset="0"/>
                <a:cs typeface="Courier New" panose="02070309020205020404" pitchFamily="49" charset="0"/>
              </a:rPr>
              <a:t>)</a:t>
            </a:r>
          </a:p>
          <a:p>
            <a:pPr>
              <a:lnSpc>
                <a:spcPct val="100000"/>
              </a:lnSpc>
            </a:pPr>
            <a:r>
              <a:rPr lang="tr-TR" sz="1400" dirty="0" err="1">
                <a:latin typeface="Courier New" panose="02070309020205020404" pitchFamily="49" charset="0"/>
                <a:cs typeface="Courier New" panose="02070309020205020404" pitchFamily="49" charset="0"/>
              </a:rPr>
              <a:t>df</a:t>
            </a:r>
            <a:r>
              <a:rPr lang="tr-TR" sz="1400" dirty="0">
                <a:latin typeface="Courier New" panose="02070309020205020404" pitchFamily="49" charset="0"/>
                <a:cs typeface="Courier New" panose="02070309020205020404" pitchFamily="49" charset="0"/>
              </a:rPr>
              <a:t>["sınıf"]=y #yeni sütun ekle</a:t>
            </a:r>
          </a:p>
          <a:p>
            <a:pPr>
              <a:lnSpc>
                <a:spcPct val="100000"/>
              </a:lnSpc>
            </a:pPr>
            <a:r>
              <a:rPr lang="tr-TR" sz="1400" dirty="0">
                <a:latin typeface="Courier New" panose="02070309020205020404" pitchFamily="49" charset="0"/>
                <a:cs typeface="Courier New" panose="02070309020205020404" pitchFamily="49" charset="0"/>
              </a:rPr>
              <a:t>x=data   #data’yı PCA için bir değişkene aktar</a:t>
            </a:r>
          </a:p>
          <a:p>
            <a:pPr>
              <a:lnSpc>
                <a:spcPct val="100000"/>
              </a:lnSpc>
            </a:pPr>
            <a:r>
              <a:rPr lang="tr-TR" sz="1400" dirty="0" err="1">
                <a:latin typeface="Courier New" panose="02070309020205020404" pitchFamily="49" charset="0"/>
                <a:cs typeface="Courier New" panose="02070309020205020404" pitchFamily="49" charset="0"/>
              </a:rPr>
              <a:t>print</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df.head</a:t>
            </a:r>
            <a:r>
              <a:rPr lang="tr-TR" sz="1400" dirty="0">
                <a:latin typeface="Courier New" panose="02070309020205020404" pitchFamily="49" charset="0"/>
                <a:cs typeface="Courier New" panose="02070309020205020404" pitchFamily="49" charset="0"/>
              </a:rPr>
              <a:t>())</a:t>
            </a:r>
          </a:p>
        </p:txBody>
      </p:sp>
      <p:pic>
        <p:nvPicPr>
          <p:cNvPr id="4" name="Picture 3">
            <a:extLst>
              <a:ext uri="{FF2B5EF4-FFF2-40B4-BE49-F238E27FC236}">
                <a16:creationId xmlns:a16="http://schemas.microsoft.com/office/drawing/2014/main" id="{9FE6D5B8-953F-AF84-0EBD-AD5764F2ABC3}"/>
              </a:ext>
            </a:extLst>
          </p:cNvPr>
          <p:cNvPicPr>
            <a:picLocks noChangeAspect="1"/>
          </p:cNvPicPr>
          <p:nvPr/>
        </p:nvPicPr>
        <p:blipFill>
          <a:blip r:embed="rId2"/>
          <a:stretch>
            <a:fillRect/>
          </a:stretch>
        </p:blipFill>
        <p:spPr>
          <a:xfrm>
            <a:off x="4910483" y="2181917"/>
            <a:ext cx="4052088" cy="1371600"/>
          </a:xfrm>
          <a:prstGeom prst="rect">
            <a:avLst/>
          </a:prstGeom>
        </p:spPr>
      </p:pic>
    </p:spTree>
    <p:extLst>
      <p:ext uri="{BB962C8B-B14F-4D97-AF65-F5344CB8AC3E}">
        <p14:creationId xmlns:p14="http://schemas.microsoft.com/office/powerpoint/2010/main" val="502824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PCA-Temel Bileşen Analizi</a:t>
            </a:r>
          </a:p>
        </p:txBody>
      </p:sp>
      <p:sp>
        <p:nvSpPr>
          <p:cNvPr id="7" name="Unvan 2"/>
          <p:cNvSpPr txBox="1">
            <a:spLocks/>
          </p:cNvSpPr>
          <p:nvPr/>
        </p:nvSpPr>
        <p:spPr>
          <a:xfrm>
            <a:off x="175847" y="703386"/>
            <a:ext cx="8750104" cy="4332848"/>
          </a:xfrm>
          <a:prstGeom prst="rect">
            <a:avLst/>
          </a:prstGeom>
        </p:spPr>
        <p:txBody>
          <a:bodyPr vert="horz" lIns="91440" tIns="45720" rIns="91440" bIns="45720" rtlCol="0" anchor="t">
            <a:normAutofit fontScale="92500"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tr-TR" sz="1200" dirty="0" err="1">
                <a:latin typeface="Courier New" panose="02070309020205020404" pitchFamily="49" charset="0"/>
                <a:cs typeface="Courier New" panose="02070309020205020404" pitchFamily="49" charset="0"/>
              </a:rPr>
              <a:t>fig</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axs</a:t>
            </a:r>
            <a:r>
              <a:rPr lang="tr-TR" sz="1200" dirty="0">
                <a:latin typeface="Courier New" panose="02070309020205020404" pitchFamily="49" charset="0"/>
                <a:cs typeface="Courier New" panose="02070309020205020404" pitchFamily="49" charset="0"/>
              </a:rPr>
              <a:t> = </a:t>
            </a:r>
            <a:r>
              <a:rPr lang="tr-TR" sz="1200" dirty="0" err="1">
                <a:latin typeface="Courier New" panose="02070309020205020404" pitchFamily="49" charset="0"/>
                <a:cs typeface="Courier New" panose="02070309020205020404" pitchFamily="49" charset="0"/>
              </a:rPr>
              <a:t>plt.subplots</a:t>
            </a:r>
            <a:r>
              <a:rPr lang="tr-TR" sz="1200" dirty="0">
                <a:latin typeface="Courier New" panose="02070309020205020404" pitchFamily="49" charset="0"/>
                <a:cs typeface="Courier New" panose="02070309020205020404" pitchFamily="49" charset="0"/>
              </a:rPr>
              <a:t>(2, 2)</a:t>
            </a:r>
          </a:p>
          <a:p>
            <a:pPr>
              <a:lnSpc>
                <a:spcPct val="100000"/>
              </a:lnSpc>
            </a:pPr>
            <a:r>
              <a:rPr lang="tr-TR" sz="1200" dirty="0" err="1">
                <a:latin typeface="Courier New" panose="02070309020205020404" pitchFamily="49" charset="0"/>
                <a:cs typeface="Courier New" panose="02070309020205020404" pitchFamily="49" charset="0"/>
              </a:rPr>
              <a:t>row,col</a:t>
            </a:r>
            <a:r>
              <a:rPr lang="tr-TR" sz="1200" dirty="0">
                <a:latin typeface="Courier New" panose="02070309020205020404" pitchFamily="49" charset="0"/>
                <a:cs typeface="Courier New" panose="02070309020205020404" pitchFamily="49" charset="0"/>
              </a:rPr>
              <a:t>=0,0</a:t>
            </a:r>
          </a:p>
          <a:p>
            <a:pPr>
              <a:lnSpc>
                <a:spcPct val="100000"/>
              </a:lnSpc>
            </a:pPr>
            <a:endParaRPr lang="tr-TR" sz="1200" dirty="0">
              <a:latin typeface="Courier New" panose="02070309020205020404" pitchFamily="49" charset="0"/>
              <a:cs typeface="Courier New" panose="02070309020205020404" pitchFamily="49" charset="0"/>
            </a:endParaRPr>
          </a:p>
          <a:p>
            <a:pPr>
              <a:lnSpc>
                <a:spcPct val="100000"/>
              </a:lnSpc>
            </a:pPr>
            <a:r>
              <a:rPr lang="tr-TR" sz="1200" dirty="0">
                <a:latin typeface="Courier New" panose="02070309020205020404" pitchFamily="49" charset="0"/>
                <a:cs typeface="Courier New" panose="02070309020205020404" pitchFamily="49" charset="0"/>
              </a:rPr>
              <a:t>#1-4 </a:t>
            </a:r>
            <a:r>
              <a:rPr lang="tr-TR" sz="1200" dirty="0" err="1">
                <a:latin typeface="Courier New" panose="02070309020205020404" pitchFamily="49" charset="0"/>
                <a:cs typeface="Courier New" panose="02070309020205020404" pitchFamily="49" charset="0"/>
              </a:rPr>
              <a:t>feature</a:t>
            </a:r>
            <a:r>
              <a:rPr lang="tr-TR" sz="1200" dirty="0">
                <a:latin typeface="Courier New" panose="02070309020205020404" pitchFamily="49" charset="0"/>
                <a:cs typeface="Courier New" panose="02070309020205020404" pitchFamily="49" charset="0"/>
              </a:rPr>
              <a:t> deneniyor. Amaç boyut indirgeme olduğunda </a:t>
            </a:r>
            <a:r>
              <a:rPr lang="tr-TR" sz="1200" dirty="0" err="1">
                <a:latin typeface="Courier New" panose="02070309020205020404" pitchFamily="49" charset="0"/>
                <a:cs typeface="Courier New" panose="02070309020205020404" pitchFamily="49" charset="0"/>
              </a:rPr>
              <a:t>n_component</a:t>
            </a:r>
            <a:r>
              <a:rPr lang="tr-TR" sz="1200" dirty="0">
                <a:latin typeface="Courier New" panose="02070309020205020404" pitchFamily="49" charset="0"/>
                <a:cs typeface="Courier New" panose="02070309020205020404" pitchFamily="49" charset="0"/>
              </a:rPr>
              <a:t>=2 en uygunu</a:t>
            </a:r>
          </a:p>
          <a:p>
            <a:pPr>
              <a:lnSpc>
                <a:spcPct val="100000"/>
              </a:lnSpc>
            </a:pPr>
            <a:r>
              <a:rPr lang="tr-TR" sz="1200" dirty="0" err="1">
                <a:latin typeface="Courier New" panose="02070309020205020404" pitchFamily="49" charset="0"/>
                <a:cs typeface="Courier New" panose="02070309020205020404" pitchFamily="49" charset="0"/>
              </a:rPr>
              <a:t>for</a:t>
            </a:r>
            <a:r>
              <a:rPr lang="tr-TR" sz="1200" dirty="0">
                <a:latin typeface="Courier New" panose="02070309020205020404" pitchFamily="49" charset="0"/>
                <a:cs typeface="Courier New" panose="02070309020205020404" pitchFamily="49" charset="0"/>
              </a:rPr>
              <a:t> i in </a:t>
            </a:r>
            <a:r>
              <a:rPr lang="tr-TR" sz="1200" dirty="0" err="1">
                <a:latin typeface="Courier New" panose="02070309020205020404" pitchFamily="49" charset="0"/>
                <a:cs typeface="Courier New" panose="02070309020205020404" pitchFamily="49" charset="0"/>
              </a:rPr>
              <a:t>range</a:t>
            </a:r>
            <a:r>
              <a:rPr lang="tr-TR" sz="1200" dirty="0">
                <a:latin typeface="Courier New" panose="02070309020205020404" pitchFamily="49" charset="0"/>
                <a:cs typeface="Courier New" panose="02070309020205020404" pitchFamily="49" charset="0"/>
              </a:rPr>
              <a:t>(1,5):</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pca</a:t>
            </a:r>
            <a:r>
              <a:rPr lang="tr-TR" sz="1200" dirty="0">
                <a:latin typeface="Courier New" panose="02070309020205020404" pitchFamily="49" charset="0"/>
                <a:cs typeface="Courier New" panose="02070309020205020404" pitchFamily="49" charset="0"/>
              </a:rPr>
              <a:t>=PCA(</a:t>
            </a:r>
            <a:r>
              <a:rPr lang="tr-TR" sz="1200" dirty="0" err="1">
                <a:latin typeface="Courier New" panose="02070309020205020404" pitchFamily="49" charset="0"/>
                <a:cs typeface="Courier New" panose="02070309020205020404" pitchFamily="49" charset="0"/>
              </a:rPr>
              <a:t>n_components</a:t>
            </a:r>
            <a:r>
              <a:rPr lang="tr-TR" sz="1200" dirty="0">
                <a:latin typeface="Courier New" panose="02070309020205020404" pitchFamily="49" charset="0"/>
                <a:cs typeface="Courier New" panose="02070309020205020404" pitchFamily="49" charset="0"/>
              </a:rPr>
              <a:t>=(i),</a:t>
            </a:r>
            <a:r>
              <a:rPr lang="tr-TR" sz="1200" dirty="0" err="1">
                <a:latin typeface="Courier New" panose="02070309020205020404" pitchFamily="49" charset="0"/>
                <a:cs typeface="Courier New" panose="02070309020205020404" pitchFamily="49" charset="0"/>
              </a:rPr>
              <a:t>whiten</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False</a:t>
            </a:r>
            <a:r>
              <a:rPr lang="tr-TR" sz="1200" dirty="0">
                <a:latin typeface="Courier New" panose="02070309020205020404" pitchFamily="49" charset="0"/>
                <a:cs typeface="Courier New" panose="02070309020205020404" pitchFamily="49" charset="0"/>
              </a:rPr>
              <a:t>))  #whiten-&gt;normalize</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x_pca</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pca.fit</a:t>
            </a:r>
            <a:r>
              <a:rPr lang="tr-TR" sz="1200" dirty="0">
                <a:latin typeface="Courier New" panose="02070309020205020404" pitchFamily="49" charset="0"/>
                <a:cs typeface="Courier New" panose="02070309020205020404" pitchFamily="49" charset="0"/>
              </a:rPr>
              <a:t>(x)</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print</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nn_components</a:t>
            </a:r>
            <a:r>
              <a:rPr lang="tr-TR" sz="1200" dirty="0">
                <a:latin typeface="Courier New" panose="02070309020205020404" pitchFamily="49" charset="0"/>
                <a:cs typeface="Courier New" panose="02070309020205020404" pitchFamily="49" charset="0"/>
              </a:rPr>
              <a:t>=",i)</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print</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Variance</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ratio</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pca.explained_variance_ratio</a:t>
            </a:r>
            <a:r>
              <a:rPr lang="tr-TR" sz="1200" dirty="0">
                <a:latin typeface="Courier New" panose="02070309020205020404" pitchFamily="49" charset="0"/>
                <a:cs typeface="Courier New" panose="02070309020205020404" pitchFamily="49" charset="0"/>
              </a:rPr>
              <a:t>_)</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print</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Sum</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ratio</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sum</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pca.explained_variance_ratio</a:t>
            </a:r>
            <a:r>
              <a:rPr lang="tr-TR" sz="1200" dirty="0">
                <a:latin typeface="Courier New" panose="02070309020205020404" pitchFamily="49" charset="0"/>
                <a:cs typeface="Courier New" panose="02070309020205020404" pitchFamily="49" charset="0"/>
              </a:rPr>
              <a:t>_))</a:t>
            </a:r>
          </a:p>
          <a:p>
            <a:pPr>
              <a:lnSpc>
                <a:spcPct val="100000"/>
              </a:lnSpc>
            </a:pPr>
            <a:endParaRPr lang="tr-TR" sz="1200" dirty="0">
              <a:latin typeface="Courier New" panose="02070309020205020404" pitchFamily="49" charset="0"/>
              <a:cs typeface="Courier New" panose="02070309020205020404" pitchFamily="49" charset="0"/>
            </a:endParaRPr>
          </a:p>
          <a:p>
            <a:pPr>
              <a:lnSpc>
                <a:spcPct val="100000"/>
              </a:lnSpc>
            </a:pPr>
            <a:r>
              <a:rPr lang="tr-TR" sz="1200" dirty="0">
                <a:latin typeface="Courier New" panose="02070309020205020404" pitchFamily="49" charset="0"/>
                <a:cs typeface="Courier New" panose="02070309020205020404" pitchFamily="49" charset="0"/>
              </a:rPr>
              <a:t>        </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if</a:t>
            </a:r>
            <a:r>
              <a:rPr lang="tr-TR" sz="1200" dirty="0">
                <a:latin typeface="Courier New" panose="02070309020205020404" pitchFamily="49" charset="0"/>
                <a:cs typeface="Courier New" panose="02070309020205020404" pitchFamily="49" charset="0"/>
              </a:rPr>
              <a:t> (i&gt;1):      </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axs</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row,col</a:t>
            </a:r>
            <a:r>
              <a:rPr lang="tr-TR" sz="1200" dirty="0">
                <a:latin typeface="Courier New" panose="02070309020205020404" pitchFamily="49" charset="0"/>
                <a:cs typeface="Courier New" panose="02070309020205020404" pitchFamily="49" charset="0"/>
              </a:rPr>
              <a:t>].set(</a:t>
            </a:r>
            <a:r>
              <a:rPr lang="tr-TR" sz="1200" dirty="0" err="1">
                <a:latin typeface="Courier New" panose="02070309020205020404" pitchFamily="49" charset="0"/>
                <a:cs typeface="Courier New" panose="02070309020205020404" pitchFamily="49" charset="0"/>
              </a:rPr>
              <a:t>xlabel</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Number</a:t>
            </a:r>
            <a:r>
              <a:rPr lang="tr-TR" sz="1200" dirty="0">
                <a:latin typeface="Courier New" panose="02070309020205020404" pitchFamily="49" charset="0"/>
                <a:cs typeface="Courier New" panose="02070309020205020404" pitchFamily="49" charset="0"/>
              </a:rPr>
              <a:t> of Component', </a:t>
            </a:r>
            <a:r>
              <a:rPr lang="tr-TR" sz="1200" dirty="0" err="1">
                <a:latin typeface="Courier New" panose="02070309020205020404" pitchFamily="49" charset="0"/>
                <a:cs typeface="Courier New" panose="02070309020205020404" pitchFamily="49" charset="0"/>
              </a:rPr>
              <a:t>ylabel</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Cumulative</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Variance</a:t>
            </a:r>
            <a:r>
              <a:rPr lang="tr-TR" sz="1200" dirty="0">
                <a:latin typeface="Courier New" panose="02070309020205020404" pitchFamily="49" charset="0"/>
                <a:cs typeface="Courier New" panose="02070309020205020404" pitchFamily="49" charset="0"/>
              </a:rPr>
              <a:t>')</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axs</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row,col</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label_outer</a:t>
            </a:r>
            <a:r>
              <a:rPr lang="tr-TR" sz="1200" dirty="0">
                <a:latin typeface="Courier New" panose="02070309020205020404" pitchFamily="49" charset="0"/>
                <a:cs typeface="Courier New" panose="02070309020205020404" pitchFamily="49" charset="0"/>
              </a:rPr>
              <a:t>()#Hide x </a:t>
            </a:r>
            <a:r>
              <a:rPr lang="tr-TR" sz="1200" dirty="0" err="1">
                <a:latin typeface="Courier New" panose="02070309020205020404" pitchFamily="49" charset="0"/>
                <a:cs typeface="Courier New" panose="02070309020205020404" pitchFamily="49" charset="0"/>
              </a:rPr>
              <a:t>labels</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and</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tick</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labels</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for</a:t>
            </a:r>
            <a:r>
              <a:rPr lang="tr-TR" sz="1200" dirty="0">
                <a:latin typeface="Courier New" panose="02070309020205020404" pitchFamily="49" charset="0"/>
                <a:cs typeface="Courier New" panose="02070309020205020404" pitchFamily="49" charset="0"/>
              </a:rPr>
              <a:t> top </a:t>
            </a:r>
            <a:r>
              <a:rPr lang="tr-TR" sz="1200" dirty="0" err="1">
                <a:latin typeface="Courier New" panose="02070309020205020404" pitchFamily="49" charset="0"/>
                <a:cs typeface="Courier New" panose="02070309020205020404" pitchFamily="49" charset="0"/>
              </a:rPr>
              <a:t>plots</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and</a:t>
            </a:r>
            <a:r>
              <a:rPr lang="tr-TR" sz="1200" dirty="0">
                <a:latin typeface="Courier New" panose="02070309020205020404" pitchFamily="49" charset="0"/>
                <a:cs typeface="Courier New" panose="02070309020205020404" pitchFamily="49" charset="0"/>
              </a:rPr>
              <a:t> y </a:t>
            </a:r>
            <a:r>
              <a:rPr lang="tr-TR" sz="1200" dirty="0" err="1">
                <a:latin typeface="Courier New" panose="02070309020205020404" pitchFamily="49" charset="0"/>
                <a:cs typeface="Courier New" panose="02070309020205020404" pitchFamily="49" charset="0"/>
              </a:rPr>
              <a:t>ticks</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for</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right</a:t>
            </a:r>
            <a:r>
              <a:rPr lang="tr-TR" sz="1200" dirty="0">
                <a:latin typeface="Courier New" panose="02070309020205020404" pitchFamily="49" charset="0"/>
                <a:cs typeface="Courier New" panose="02070309020205020404" pitchFamily="49" charset="0"/>
              </a:rPr>
              <a:t> </a:t>
            </a:r>
          </a:p>
          <a:p>
            <a:pPr>
              <a:lnSpc>
                <a:spcPct val="100000"/>
              </a:lnSpc>
            </a:pPr>
            <a:r>
              <a:rPr lang="tr-TR" sz="1200" dirty="0">
                <a:latin typeface="Courier New" panose="02070309020205020404" pitchFamily="49" charset="0"/>
                <a:cs typeface="Courier New" panose="02070309020205020404" pitchFamily="49" charset="0"/>
              </a:rPr>
              <a:t>                                  #plots.</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axs</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row,col</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plot</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np.cumsum</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pca.explained_variance_ratio</a:t>
            </a:r>
            <a:r>
              <a:rPr lang="tr-TR" sz="1200" dirty="0">
                <a:latin typeface="Courier New" panose="02070309020205020404" pitchFamily="49" charset="0"/>
                <a:cs typeface="Courier New" panose="02070309020205020404" pitchFamily="49" charset="0"/>
              </a:rPr>
              <a:t>_), marker="o") #cumsum kümülatif                        </a:t>
            </a:r>
          </a:p>
          <a:p>
            <a:pPr>
              <a:lnSpc>
                <a:spcPct val="100000"/>
              </a:lnSpc>
            </a:pPr>
            <a:r>
              <a:rPr lang="tr-TR" sz="1200" dirty="0">
                <a:latin typeface="Courier New" panose="02070309020205020404" pitchFamily="49" charset="0"/>
                <a:cs typeface="Courier New" panose="02070309020205020404" pitchFamily="49" charset="0"/>
              </a:rPr>
              <a:t>                                                       #toplamı </a:t>
            </a:r>
            <a:r>
              <a:rPr lang="tr-TR" sz="1200" dirty="0" err="1">
                <a:latin typeface="Courier New" panose="02070309020205020404" pitchFamily="49" charset="0"/>
                <a:cs typeface="Courier New" panose="02070309020205020404" pitchFamily="49" charset="0"/>
              </a:rPr>
              <a:t>bulur.#Her</a:t>
            </a:r>
            <a:r>
              <a:rPr lang="tr-TR" sz="1200" dirty="0">
                <a:latin typeface="Courier New" panose="02070309020205020404" pitchFamily="49" charset="0"/>
                <a:cs typeface="Courier New" panose="02070309020205020404" pitchFamily="49" charset="0"/>
              </a:rPr>
              <a:t> bileşen için toplama ekler</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col</a:t>
            </a:r>
            <a:r>
              <a:rPr lang="tr-TR" sz="1200" dirty="0">
                <a:latin typeface="Courier New" panose="02070309020205020404" pitchFamily="49" charset="0"/>
                <a:cs typeface="Courier New" panose="02070309020205020404" pitchFamily="49" charset="0"/>
              </a:rPr>
              <a:t>+=1</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if</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col</a:t>
            </a:r>
            <a:r>
              <a:rPr lang="tr-TR" sz="1200" dirty="0">
                <a:latin typeface="Courier New" panose="02070309020205020404" pitchFamily="49" charset="0"/>
                <a:cs typeface="Courier New" panose="02070309020205020404" pitchFamily="49" charset="0"/>
              </a:rPr>
              <a:t>==2):</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row</a:t>
            </a:r>
            <a:r>
              <a:rPr lang="tr-TR" sz="1200" dirty="0">
                <a:latin typeface="Courier New" panose="02070309020205020404" pitchFamily="49" charset="0"/>
                <a:cs typeface="Courier New" panose="02070309020205020404" pitchFamily="49" charset="0"/>
              </a:rPr>
              <a:t>+=1</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col</a:t>
            </a:r>
            <a:r>
              <a:rPr lang="tr-TR" sz="1200" dirty="0">
                <a:latin typeface="Courier New" panose="02070309020205020404" pitchFamily="49" charset="0"/>
                <a:cs typeface="Courier New" panose="02070309020205020404" pitchFamily="49" charset="0"/>
              </a:rPr>
              <a:t>=0</a:t>
            </a:r>
          </a:p>
          <a:p>
            <a:pPr>
              <a:lnSpc>
                <a:spcPct val="100000"/>
              </a:lnSpc>
            </a:pPr>
            <a:r>
              <a:rPr lang="tr-TR" sz="1200" dirty="0">
                <a:latin typeface="Courier New" panose="02070309020205020404" pitchFamily="49" charset="0"/>
                <a:cs typeface="Courier New" panose="02070309020205020404" pitchFamily="49" charset="0"/>
              </a:rPr>
              <a:t>    </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if</a:t>
            </a:r>
            <a:r>
              <a:rPr lang="tr-TR" sz="1200" dirty="0">
                <a:latin typeface="Courier New" panose="02070309020205020404" pitchFamily="49" charset="0"/>
                <a:cs typeface="Courier New" panose="02070309020205020404" pitchFamily="49" charset="0"/>
              </a:rPr>
              <a:t> (i==4):</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df_sns</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pd.DataFrame</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variance</a:t>
            </a:r>
            <a:r>
              <a:rPr lang="tr-TR" sz="1200" dirty="0">
                <a:latin typeface="Courier New" panose="02070309020205020404" pitchFamily="49" charset="0"/>
                <a:cs typeface="Courier New" panose="02070309020205020404" pitchFamily="49" charset="0"/>
              </a:rPr>
              <a:t>':pca.explained_variance_</a:t>
            </a:r>
            <a:r>
              <a:rPr lang="tr-TR" sz="1200" dirty="0" err="1">
                <a:latin typeface="Courier New" panose="02070309020205020404" pitchFamily="49" charset="0"/>
                <a:cs typeface="Courier New" panose="02070309020205020404" pitchFamily="49" charset="0"/>
              </a:rPr>
              <a:t>ratio</a:t>
            </a:r>
            <a:r>
              <a:rPr lang="tr-TR" sz="1200" dirty="0">
                <a:latin typeface="Courier New" panose="02070309020205020404" pitchFamily="49" charset="0"/>
                <a:cs typeface="Courier New" panose="02070309020205020404" pitchFamily="49" charset="0"/>
              </a:rPr>
              <a:t>_,'PC':['PC1','PC2','PC3','PC4']})</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sns.barplot</a:t>
            </a:r>
            <a:r>
              <a:rPr lang="tr-TR" sz="1200" dirty="0">
                <a:latin typeface="Courier New" panose="02070309020205020404" pitchFamily="49" charset="0"/>
                <a:cs typeface="Courier New" panose="02070309020205020404" pitchFamily="49" charset="0"/>
              </a:rPr>
              <a:t>(x='</a:t>
            </a:r>
            <a:r>
              <a:rPr lang="tr-TR" sz="1200" dirty="0" err="1">
                <a:latin typeface="Courier New" panose="02070309020205020404" pitchFamily="49" charset="0"/>
                <a:cs typeface="Courier New" panose="02070309020205020404" pitchFamily="49" charset="0"/>
              </a:rPr>
              <a:t>PC',y</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variance</a:t>
            </a:r>
            <a:r>
              <a:rPr lang="tr-TR" sz="1200" dirty="0">
                <a:latin typeface="Courier New" panose="02070309020205020404" pitchFamily="49" charset="0"/>
                <a:cs typeface="Courier New" panose="02070309020205020404" pitchFamily="49" charset="0"/>
              </a:rPr>
              <a:t>',data=</a:t>
            </a:r>
            <a:r>
              <a:rPr lang="tr-TR" sz="1200" dirty="0" err="1">
                <a:latin typeface="Courier New" panose="02070309020205020404" pitchFamily="49" charset="0"/>
                <a:cs typeface="Courier New" panose="02070309020205020404" pitchFamily="49" charset="0"/>
              </a:rPr>
              <a:t>df_sns,color</a:t>
            </a:r>
            <a:r>
              <a:rPr lang="tr-TR" sz="1200" dirty="0">
                <a:latin typeface="Courier New" panose="02070309020205020404" pitchFamily="49" charset="0"/>
                <a:cs typeface="Courier New" panose="02070309020205020404" pitchFamily="49" charset="0"/>
              </a:rPr>
              <a:t>="c")</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plt.show</a:t>
            </a:r>
            <a:r>
              <a:rPr lang="tr-TR" sz="12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8679702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a:t>PCA-Temel Bileşen Analizi</a:t>
            </a:r>
            <a:endParaRPr lang="tr-TR" sz="2000" dirty="0"/>
          </a:p>
        </p:txBody>
      </p:sp>
      <p:sp>
        <p:nvSpPr>
          <p:cNvPr id="7" name="Unvan 2"/>
          <p:cNvSpPr txBox="1">
            <a:spLocks/>
          </p:cNvSpPr>
          <p:nvPr/>
        </p:nvSpPr>
        <p:spPr>
          <a:xfrm>
            <a:off x="175847" y="703386"/>
            <a:ext cx="8750104" cy="4332848"/>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endParaRPr lang="tr-TR" sz="12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8284FC1B-1752-7F08-9CED-99580D48FE86}"/>
              </a:ext>
            </a:extLst>
          </p:cNvPr>
          <p:cNvPicPr>
            <a:picLocks noChangeAspect="1"/>
          </p:cNvPicPr>
          <p:nvPr/>
        </p:nvPicPr>
        <p:blipFill>
          <a:blip r:embed="rId2"/>
          <a:stretch>
            <a:fillRect/>
          </a:stretch>
        </p:blipFill>
        <p:spPr>
          <a:xfrm>
            <a:off x="218049" y="1077232"/>
            <a:ext cx="4813965" cy="2696482"/>
          </a:xfrm>
          <a:prstGeom prst="rect">
            <a:avLst/>
          </a:prstGeom>
        </p:spPr>
      </p:pic>
      <p:pic>
        <p:nvPicPr>
          <p:cNvPr id="5" name="Resim 4">
            <a:extLst>
              <a:ext uri="{FF2B5EF4-FFF2-40B4-BE49-F238E27FC236}">
                <a16:creationId xmlns:a16="http://schemas.microsoft.com/office/drawing/2014/main" id="{AB823139-8600-F98F-E6DB-461AC007D56A}"/>
              </a:ext>
            </a:extLst>
          </p:cNvPr>
          <p:cNvPicPr>
            <a:picLocks noChangeAspect="1"/>
          </p:cNvPicPr>
          <p:nvPr/>
        </p:nvPicPr>
        <p:blipFill>
          <a:blip r:embed="rId3"/>
          <a:stretch>
            <a:fillRect/>
          </a:stretch>
        </p:blipFill>
        <p:spPr>
          <a:xfrm>
            <a:off x="5136469" y="1077232"/>
            <a:ext cx="3897751" cy="2592000"/>
          </a:xfrm>
          <a:prstGeom prst="rect">
            <a:avLst/>
          </a:prstGeom>
        </p:spPr>
      </p:pic>
      <p:sp>
        <p:nvSpPr>
          <p:cNvPr id="9" name="Metin kutusu 8">
            <a:extLst>
              <a:ext uri="{FF2B5EF4-FFF2-40B4-BE49-F238E27FC236}">
                <a16:creationId xmlns:a16="http://schemas.microsoft.com/office/drawing/2014/main" id="{9D6A1690-4BD8-5CE1-5279-1C15F0AAF021}"/>
              </a:ext>
            </a:extLst>
          </p:cNvPr>
          <p:cNvSpPr txBox="1"/>
          <p:nvPr/>
        </p:nvSpPr>
        <p:spPr>
          <a:xfrm>
            <a:off x="428251" y="3975897"/>
            <a:ext cx="8226786" cy="923330"/>
          </a:xfrm>
          <a:prstGeom prst="rect">
            <a:avLst/>
          </a:prstGeom>
          <a:noFill/>
        </p:spPr>
        <p:txBody>
          <a:bodyPr wrap="square">
            <a:spAutoFit/>
          </a:bodyPr>
          <a:lstStyle/>
          <a:p>
            <a:pPr algn="ctr"/>
            <a:r>
              <a:rPr lang="tr-TR" dirty="0" err="1">
                <a:solidFill>
                  <a:srgbClr val="FFFF00"/>
                </a:solidFill>
                <a:latin typeface="Times New Roman" panose="02020603050405020304" pitchFamily="18" charset="0"/>
                <a:cs typeface="Times New Roman" panose="02020603050405020304" pitchFamily="18" charset="0"/>
              </a:rPr>
              <a:t>result</a:t>
            </a:r>
            <a:r>
              <a:rPr lang="tr-TR" dirty="0">
                <a:solidFill>
                  <a:srgbClr val="FFFF00"/>
                </a:solidFill>
                <a:latin typeface="Times New Roman" panose="02020603050405020304" pitchFamily="18" charset="0"/>
                <a:cs typeface="Times New Roman" panose="02020603050405020304" pitchFamily="18" charset="0"/>
              </a:rPr>
              <a:t>=</a:t>
            </a:r>
            <a:r>
              <a:rPr lang="tr-TR" dirty="0" err="1">
                <a:solidFill>
                  <a:srgbClr val="FFFF00"/>
                </a:solidFill>
                <a:latin typeface="Times New Roman" panose="02020603050405020304" pitchFamily="18" charset="0"/>
                <a:cs typeface="Times New Roman" panose="02020603050405020304" pitchFamily="18" charset="0"/>
              </a:rPr>
              <a:t>pca.fit_transform</a:t>
            </a:r>
            <a:r>
              <a:rPr lang="tr-TR" dirty="0">
                <a:solidFill>
                  <a:srgbClr val="FFFF00"/>
                </a:solidFill>
                <a:latin typeface="Times New Roman" panose="02020603050405020304" pitchFamily="18" charset="0"/>
                <a:cs typeface="Times New Roman" panose="02020603050405020304" pitchFamily="18" charset="0"/>
              </a:rPr>
              <a:t>(x) </a:t>
            </a:r>
          </a:p>
          <a:p>
            <a:r>
              <a:rPr lang="tr-TR" dirty="0">
                <a:latin typeface="Times New Roman" panose="02020603050405020304" pitchFamily="18" charset="0"/>
                <a:cs typeface="Times New Roman" panose="02020603050405020304" pitchFamily="18" charset="0"/>
              </a:rPr>
              <a:t>satırı ile veri seti üzerinde hem </a:t>
            </a:r>
            <a:r>
              <a:rPr lang="tr-TR" dirty="0" err="1">
                <a:latin typeface="Times New Roman" panose="02020603050405020304" pitchFamily="18" charset="0"/>
                <a:cs typeface="Times New Roman" panose="02020603050405020304" pitchFamily="18" charset="0"/>
              </a:rPr>
              <a:t>fitting</a:t>
            </a:r>
            <a:r>
              <a:rPr lang="tr-TR" dirty="0">
                <a:latin typeface="Times New Roman" panose="02020603050405020304" pitchFamily="18" charset="0"/>
                <a:cs typeface="Times New Roman" panose="02020603050405020304" pitchFamily="18" charset="0"/>
              </a:rPr>
              <a:t> hem de </a:t>
            </a:r>
            <a:r>
              <a:rPr lang="tr-TR" dirty="0" err="1">
                <a:latin typeface="Times New Roman" panose="02020603050405020304" pitchFamily="18" charset="0"/>
                <a:cs typeface="Times New Roman" panose="02020603050405020304" pitchFamily="18" charset="0"/>
              </a:rPr>
              <a:t>transform</a:t>
            </a:r>
            <a:r>
              <a:rPr lang="tr-TR" dirty="0">
                <a:latin typeface="Times New Roman" panose="02020603050405020304" pitchFamily="18" charset="0"/>
                <a:cs typeface="Times New Roman" panose="02020603050405020304" pitchFamily="18" charset="0"/>
              </a:rPr>
              <a:t> işlemi gerçekleştirilir. </a:t>
            </a:r>
            <a:r>
              <a:rPr lang="tr-TR" dirty="0" err="1">
                <a:latin typeface="Times New Roman" panose="02020603050405020304" pitchFamily="18" charset="0"/>
                <a:cs typeface="Times New Roman" panose="02020603050405020304" pitchFamily="18" charset="0"/>
              </a:rPr>
              <a:t>result</a:t>
            </a:r>
            <a:r>
              <a:rPr lang="tr-TR" dirty="0">
                <a:latin typeface="Times New Roman" panose="02020603050405020304" pitchFamily="18" charset="0"/>
                <a:cs typeface="Times New Roman" panose="02020603050405020304" pitchFamily="18" charset="0"/>
              </a:rPr>
              <a:t> ilgili </a:t>
            </a:r>
            <a:r>
              <a:rPr lang="tr-TR" dirty="0" err="1">
                <a:latin typeface="Times New Roman" panose="02020603050405020304" pitchFamily="18" charset="0"/>
                <a:cs typeface="Times New Roman" panose="02020603050405020304" pitchFamily="18" charset="0"/>
              </a:rPr>
              <a:t>feature</a:t>
            </a:r>
            <a:r>
              <a:rPr lang="tr-TR" dirty="0">
                <a:latin typeface="Times New Roman" panose="02020603050405020304" pitchFamily="18" charset="0"/>
                <a:cs typeface="Times New Roman" panose="02020603050405020304" pitchFamily="18" charset="0"/>
              </a:rPr>
              <a:t> sayısına dönüştürülmüş veridir.</a:t>
            </a:r>
          </a:p>
        </p:txBody>
      </p:sp>
    </p:spTree>
    <p:extLst>
      <p:ext uri="{BB962C8B-B14F-4D97-AF65-F5344CB8AC3E}">
        <p14:creationId xmlns:p14="http://schemas.microsoft.com/office/powerpoint/2010/main" val="16099340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a:t>PCA-Temel Bileşen Analizi</a:t>
            </a:r>
            <a:endParaRPr lang="tr-TR" sz="2000" dirty="0"/>
          </a:p>
        </p:txBody>
      </p:sp>
      <p:sp>
        <p:nvSpPr>
          <p:cNvPr id="7" name="Unvan 2"/>
          <p:cNvSpPr txBox="1">
            <a:spLocks/>
          </p:cNvSpPr>
          <p:nvPr/>
        </p:nvSpPr>
        <p:spPr>
          <a:xfrm>
            <a:off x="175847" y="703386"/>
            <a:ext cx="8750104" cy="4332848"/>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endParaRPr lang="tr-TR" sz="12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8284FC1B-1752-7F08-9CED-99580D48FE86}"/>
              </a:ext>
            </a:extLst>
          </p:cNvPr>
          <p:cNvPicPr>
            <a:picLocks noChangeAspect="1"/>
          </p:cNvPicPr>
          <p:nvPr/>
        </p:nvPicPr>
        <p:blipFill>
          <a:blip r:embed="rId2"/>
          <a:stretch>
            <a:fillRect/>
          </a:stretch>
        </p:blipFill>
        <p:spPr>
          <a:xfrm>
            <a:off x="218049" y="1077232"/>
            <a:ext cx="4813965" cy="2696482"/>
          </a:xfrm>
          <a:prstGeom prst="rect">
            <a:avLst/>
          </a:prstGeom>
        </p:spPr>
      </p:pic>
      <p:pic>
        <p:nvPicPr>
          <p:cNvPr id="5" name="Resim 4">
            <a:extLst>
              <a:ext uri="{FF2B5EF4-FFF2-40B4-BE49-F238E27FC236}">
                <a16:creationId xmlns:a16="http://schemas.microsoft.com/office/drawing/2014/main" id="{AB823139-8600-F98F-E6DB-461AC007D56A}"/>
              </a:ext>
            </a:extLst>
          </p:cNvPr>
          <p:cNvPicPr>
            <a:picLocks noChangeAspect="1"/>
          </p:cNvPicPr>
          <p:nvPr/>
        </p:nvPicPr>
        <p:blipFill>
          <a:blip r:embed="rId3"/>
          <a:stretch>
            <a:fillRect/>
          </a:stretch>
        </p:blipFill>
        <p:spPr>
          <a:xfrm>
            <a:off x="5136469" y="1077232"/>
            <a:ext cx="3897751" cy="2592000"/>
          </a:xfrm>
          <a:prstGeom prst="rect">
            <a:avLst/>
          </a:prstGeom>
        </p:spPr>
      </p:pic>
      <p:sp>
        <p:nvSpPr>
          <p:cNvPr id="9" name="Metin kutusu 8">
            <a:extLst>
              <a:ext uri="{FF2B5EF4-FFF2-40B4-BE49-F238E27FC236}">
                <a16:creationId xmlns:a16="http://schemas.microsoft.com/office/drawing/2014/main" id="{9D6A1690-4BD8-5CE1-5279-1C15F0AAF021}"/>
              </a:ext>
            </a:extLst>
          </p:cNvPr>
          <p:cNvSpPr txBox="1"/>
          <p:nvPr/>
        </p:nvSpPr>
        <p:spPr>
          <a:xfrm>
            <a:off x="428251" y="3975897"/>
            <a:ext cx="8226786" cy="923330"/>
          </a:xfrm>
          <a:prstGeom prst="rect">
            <a:avLst/>
          </a:prstGeom>
          <a:noFill/>
        </p:spPr>
        <p:txBody>
          <a:bodyPr wrap="square">
            <a:spAutoFit/>
          </a:bodyPr>
          <a:lstStyle/>
          <a:p>
            <a:pPr algn="ctr"/>
            <a:r>
              <a:rPr lang="tr-TR" dirty="0" err="1">
                <a:solidFill>
                  <a:srgbClr val="FFFF00"/>
                </a:solidFill>
                <a:latin typeface="Times New Roman" panose="02020603050405020304" pitchFamily="18" charset="0"/>
                <a:cs typeface="Times New Roman" panose="02020603050405020304" pitchFamily="18" charset="0"/>
              </a:rPr>
              <a:t>result</a:t>
            </a:r>
            <a:r>
              <a:rPr lang="tr-TR" dirty="0">
                <a:solidFill>
                  <a:srgbClr val="FFFF00"/>
                </a:solidFill>
                <a:latin typeface="Times New Roman" panose="02020603050405020304" pitchFamily="18" charset="0"/>
                <a:cs typeface="Times New Roman" panose="02020603050405020304" pitchFamily="18" charset="0"/>
              </a:rPr>
              <a:t>=</a:t>
            </a:r>
            <a:r>
              <a:rPr lang="tr-TR" dirty="0" err="1">
                <a:solidFill>
                  <a:srgbClr val="FFFF00"/>
                </a:solidFill>
                <a:latin typeface="Times New Roman" panose="02020603050405020304" pitchFamily="18" charset="0"/>
                <a:cs typeface="Times New Roman" panose="02020603050405020304" pitchFamily="18" charset="0"/>
              </a:rPr>
              <a:t>pca.fit_transform</a:t>
            </a:r>
            <a:r>
              <a:rPr lang="tr-TR" dirty="0">
                <a:solidFill>
                  <a:srgbClr val="FFFF00"/>
                </a:solidFill>
                <a:latin typeface="Times New Roman" panose="02020603050405020304" pitchFamily="18" charset="0"/>
                <a:cs typeface="Times New Roman" panose="02020603050405020304" pitchFamily="18" charset="0"/>
              </a:rPr>
              <a:t>(x) </a:t>
            </a:r>
          </a:p>
          <a:p>
            <a:r>
              <a:rPr lang="tr-TR" dirty="0">
                <a:latin typeface="Times New Roman" panose="02020603050405020304" pitchFamily="18" charset="0"/>
                <a:cs typeface="Times New Roman" panose="02020603050405020304" pitchFamily="18" charset="0"/>
              </a:rPr>
              <a:t>satırı ile veri seti üzerinde hem </a:t>
            </a:r>
            <a:r>
              <a:rPr lang="tr-TR" dirty="0" err="1">
                <a:latin typeface="Times New Roman" panose="02020603050405020304" pitchFamily="18" charset="0"/>
                <a:cs typeface="Times New Roman" panose="02020603050405020304" pitchFamily="18" charset="0"/>
              </a:rPr>
              <a:t>fitting</a:t>
            </a:r>
            <a:r>
              <a:rPr lang="tr-TR" dirty="0">
                <a:latin typeface="Times New Roman" panose="02020603050405020304" pitchFamily="18" charset="0"/>
                <a:cs typeface="Times New Roman" panose="02020603050405020304" pitchFamily="18" charset="0"/>
              </a:rPr>
              <a:t> hem de </a:t>
            </a:r>
            <a:r>
              <a:rPr lang="tr-TR" dirty="0" err="1">
                <a:latin typeface="Times New Roman" panose="02020603050405020304" pitchFamily="18" charset="0"/>
                <a:cs typeface="Times New Roman" panose="02020603050405020304" pitchFamily="18" charset="0"/>
              </a:rPr>
              <a:t>transform</a:t>
            </a:r>
            <a:r>
              <a:rPr lang="tr-TR" dirty="0">
                <a:latin typeface="Times New Roman" panose="02020603050405020304" pitchFamily="18" charset="0"/>
                <a:cs typeface="Times New Roman" panose="02020603050405020304" pitchFamily="18" charset="0"/>
              </a:rPr>
              <a:t> işlemi gerçekleştirilir. </a:t>
            </a:r>
            <a:r>
              <a:rPr lang="tr-TR" dirty="0" err="1">
                <a:latin typeface="Times New Roman" panose="02020603050405020304" pitchFamily="18" charset="0"/>
                <a:cs typeface="Times New Roman" panose="02020603050405020304" pitchFamily="18" charset="0"/>
              </a:rPr>
              <a:t>result</a:t>
            </a:r>
            <a:r>
              <a:rPr lang="tr-TR" dirty="0">
                <a:latin typeface="Times New Roman" panose="02020603050405020304" pitchFamily="18" charset="0"/>
                <a:cs typeface="Times New Roman" panose="02020603050405020304" pitchFamily="18" charset="0"/>
              </a:rPr>
              <a:t> ilgili </a:t>
            </a:r>
            <a:r>
              <a:rPr lang="tr-TR" dirty="0" err="1">
                <a:latin typeface="Times New Roman" panose="02020603050405020304" pitchFamily="18" charset="0"/>
                <a:cs typeface="Times New Roman" panose="02020603050405020304" pitchFamily="18" charset="0"/>
              </a:rPr>
              <a:t>feature</a:t>
            </a:r>
            <a:r>
              <a:rPr lang="tr-TR" dirty="0">
                <a:latin typeface="Times New Roman" panose="02020603050405020304" pitchFamily="18" charset="0"/>
                <a:cs typeface="Times New Roman" panose="02020603050405020304" pitchFamily="18" charset="0"/>
              </a:rPr>
              <a:t> sayısına dönüştürülmüş veridir.</a:t>
            </a:r>
          </a:p>
        </p:txBody>
      </p:sp>
    </p:spTree>
    <p:extLst>
      <p:ext uri="{BB962C8B-B14F-4D97-AF65-F5344CB8AC3E}">
        <p14:creationId xmlns:p14="http://schemas.microsoft.com/office/powerpoint/2010/main" val="13256561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a:t>PCA-Temel Bileşen Analizi</a:t>
            </a:r>
            <a:endParaRPr lang="tr-TR" sz="2000" dirty="0"/>
          </a:p>
        </p:txBody>
      </p:sp>
      <p:sp>
        <p:nvSpPr>
          <p:cNvPr id="7" name="Unvan 2"/>
          <p:cNvSpPr txBox="1">
            <a:spLocks/>
          </p:cNvSpPr>
          <p:nvPr/>
        </p:nvSpPr>
        <p:spPr>
          <a:xfrm>
            <a:off x="175847" y="703386"/>
            <a:ext cx="8750104" cy="4332848"/>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endParaRPr lang="tr-TR" sz="1200" dirty="0">
              <a:latin typeface="Courier New" panose="02070309020205020404" pitchFamily="49" charset="0"/>
              <a:cs typeface="Courier New" panose="02070309020205020404" pitchFamily="49" charset="0"/>
            </a:endParaRPr>
          </a:p>
        </p:txBody>
      </p:sp>
      <p:sp>
        <p:nvSpPr>
          <p:cNvPr id="9" name="Metin kutusu 8">
            <a:extLst>
              <a:ext uri="{FF2B5EF4-FFF2-40B4-BE49-F238E27FC236}">
                <a16:creationId xmlns:a16="http://schemas.microsoft.com/office/drawing/2014/main" id="{9D6A1690-4BD8-5CE1-5279-1C15F0AAF021}"/>
              </a:ext>
            </a:extLst>
          </p:cNvPr>
          <p:cNvSpPr txBox="1"/>
          <p:nvPr/>
        </p:nvSpPr>
        <p:spPr>
          <a:xfrm>
            <a:off x="294608" y="768463"/>
            <a:ext cx="8226786" cy="4524315"/>
          </a:xfrm>
          <a:prstGeom prst="rect">
            <a:avLst/>
          </a:prstGeom>
          <a:noFill/>
        </p:spPr>
        <p:txBody>
          <a:bodyPr wrap="square">
            <a:spAutoFit/>
          </a:bodyPr>
          <a:lstStyle/>
          <a:p>
            <a:pPr marL="285750" indent="-285750" algn="just">
              <a:buFont typeface="Arial" panose="020B0604020202020204" pitchFamily="34" charset="0"/>
              <a:buChar char="•"/>
            </a:pPr>
            <a:r>
              <a:rPr lang="tr-TR" dirty="0">
                <a:solidFill>
                  <a:srgbClr val="FFFF00"/>
                </a:solidFill>
                <a:latin typeface="Times New Roman" panose="02020603050405020304" pitchFamily="18" charset="0"/>
                <a:cs typeface="Times New Roman" panose="02020603050405020304" pitchFamily="18" charset="0"/>
              </a:rPr>
              <a:t>Orijinal verilerde 1000 özellik varsa ve PCA bileşenin az sayıda yeterli olması görünüyorsa, kaç PCA bileşen tutmamız lazım ? </a:t>
            </a:r>
          </a:p>
          <a:p>
            <a:pPr marL="285750" indent="-285750" algn="just">
              <a:buFont typeface="Arial" panose="020B0604020202020204" pitchFamily="34" charset="0"/>
              <a:buChar char="•"/>
            </a:pPr>
            <a:endParaRPr lang="tr-TR" dirty="0">
              <a:solidFill>
                <a:srgbClr val="FFFF00"/>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tr-TR" dirty="0">
                <a:latin typeface="Times New Roman" panose="02020603050405020304" pitchFamily="18" charset="0"/>
                <a:cs typeface="Times New Roman" panose="02020603050405020304" pitchFamily="18" charset="0"/>
              </a:rPr>
              <a:t>Temel bileşenlerin yeterli </a:t>
            </a:r>
            <a:r>
              <a:rPr lang="tr-TR" dirty="0" err="1">
                <a:latin typeface="Times New Roman" panose="02020603050405020304" pitchFamily="18" charset="0"/>
                <a:cs typeface="Times New Roman" panose="02020603050405020304" pitchFamily="18" charset="0"/>
              </a:rPr>
              <a:t>saysısını</a:t>
            </a:r>
            <a:r>
              <a:rPr lang="tr-TR" dirty="0">
                <a:latin typeface="Times New Roman" panose="02020603050405020304" pitchFamily="18" charset="0"/>
                <a:cs typeface="Times New Roman" panose="02020603050405020304" pitchFamily="18" charset="0"/>
              </a:rPr>
              <a:t> belirtmek için “tutulan varyans” (“</a:t>
            </a:r>
            <a:r>
              <a:rPr lang="tr-TR" dirty="0" err="1">
                <a:latin typeface="Times New Roman" panose="02020603050405020304" pitchFamily="18" charset="0"/>
                <a:cs typeface="Times New Roman" panose="02020603050405020304" pitchFamily="18" charset="0"/>
              </a:rPr>
              <a:t>recovered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varians</a:t>
            </a:r>
            <a:r>
              <a:rPr lang="tr-TR" dirty="0">
                <a:latin typeface="Times New Roman" panose="02020603050405020304" pitchFamily="18" charset="0"/>
                <a:cs typeface="Times New Roman" panose="02020603050405020304" pitchFamily="18" charset="0"/>
              </a:rPr>
              <a:t>”) kavramı kullanılmaktadır:</a:t>
            </a:r>
          </a:p>
          <a:p>
            <a:pPr marL="285750" indent="-285750" algn="just">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tr-TR" dirty="0">
                <a:latin typeface="Times New Roman" panose="02020603050405020304" pitchFamily="18" charset="0"/>
                <a:cs typeface="Times New Roman" panose="02020603050405020304" pitchFamily="18" charset="0"/>
              </a:rPr>
              <a:t>Kullanılacak ilk temel bileşenlerin toplam varyansı orijinal verilerin toplam varyansının %90-%95’i olması lazım.</a:t>
            </a:r>
          </a:p>
          <a:p>
            <a:pPr marL="285750" indent="-285750" algn="just">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tr-TR" dirty="0">
                <a:latin typeface="Times New Roman" panose="02020603050405020304" pitchFamily="18" charset="0"/>
                <a:cs typeface="Times New Roman" panose="02020603050405020304" pitchFamily="18" charset="0"/>
              </a:rPr>
              <a:t>Genel uygulamalarda, 1000 boyutlu veriler için sıkça 10-20 ilk temel bileşeni verilerin %90-%95 değişimini verir.</a:t>
            </a:r>
          </a:p>
          <a:p>
            <a:pPr marL="285750" indent="-285750" algn="just">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tr-TR" dirty="0">
                <a:latin typeface="Times New Roman" panose="02020603050405020304" pitchFamily="18" charset="0"/>
                <a:cs typeface="Times New Roman" panose="02020603050405020304" pitchFamily="18" charset="0"/>
              </a:rPr>
              <a:t>Bu durumda, orijinal veriler %95 doğrululukla temsil etmek için 10-20 PCA bileşeni yeterli olabilir</a:t>
            </a:r>
          </a:p>
          <a:p>
            <a:pPr marL="285750" indent="-285750" algn="just">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algn="just"/>
            <a:endParaRPr lang="tr-TR"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95043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Veri tipi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7170" name="Picture 2" descr="How to Choose a Feature Selection Method For Machine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370" y="939019"/>
            <a:ext cx="6096000" cy="362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2239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fontScale="90000"/>
          </a:bodyPr>
          <a:lstStyle/>
          <a:p>
            <a:pPr algn="ctr"/>
            <a:r>
              <a:rPr lang="tr-TR" sz="3200" dirty="0"/>
              <a:t>LDA (</a:t>
            </a:r>
            <a:r>
              <a:rPr lang="tr-TR" sz="3200" dirty="0" err="1"/>
              <a:t>Linear</a:t>
            </a:r>
            <a:r>
              <a:rPr lang="tr-TR" sz="3200" dirty="0"/>
              <a:t> </a:t>
            </a:r>
            <a:r>
              <a:rPr lang="tr-TR" sz="3200" dirty="0" err="1"/>
              <a:t>Discriminant</a:t>
            </a:r>
            <a:r>
              <a:rPr lang="tr-TR" sz="3200" dirty="0"/>
              <a:t> Analysis)</a:t>
            </a:r>
          </a:p>
        </p:txBody>
      </p:sp>
      <p:sp>
        <p:nvSpPr>
          <p:cNvPr id="7" name="Unvan 2"/>
          <p:cNvSpPr txBox="1">
            <a:spLocks/>
          </p:cNvSpPr>
          <p:nvPr/>
        </p:nvSpPr>
        <p:spPr>
          <a:xfrm>
            <a:off x="175847" y="703386"/>
            <a:ext cx="8750104" cy="4332848"/>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00000"/>
              </a:lnSpc>
              <a:buFont typeface="Arial" panose="020B0604020202020204" pitchFamily="34" charset="0"/>
              <a:buChar char="•"/>
            </a:pPr>
            <a:endParaRPr lang="tr-TR" sz="1800" dirty="0">
              <a:latin typeface="Times New Roman" panose="02020603050405020304" pitchFamily="18" charset="0"/>
              <a:cs typeface="Times New Roman" panose="02020603050405020304" pitchFamily="18" charset="0"/>
            </a:endParaRPr>
          </a:p>
          <a:p>
            <a:pPr marL="285750" indent="-285750" algn="just">
              <a:lnSpc>
                <a:spcPct val="100000"/>
              </a:lnSpc>
              <a:buFont typeface="Arial" panose="020B0604020202020204" pitchFamily="34" charset="0"/>
              <a:buChar char="•"/>
            </a:pPr>
            <a:r>
              <a:rPr lang="tr-TR" sz="1800" dirty="0" err="1">
                <a:latin typeface="Times New Roman" panose="02020603050405020304" pitchFamily="18" charset="0"/>
                <a:cs typeface="Times New Roman" panose="02020603050405020304" pitchFamily="18" charset="0"/>
              </a:rPr>
              <a:t>Linear</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Discriminant</a:t>
            </a:r>
            <a:r>
              <a:rPr lang="tr-TR" sz="1800" dirty="0">
                <a:latin typeface="Times New Roman" panose="02020603050405020304" pitchFamily="18" charset="0"/>
                <a:cs typeface="Times New Roman" panose="02020603050405020304" pitchFamily="18" charset="0"/>
              </a:rPr>
              <a:t> Analysis (LDA) </a:t>
            </a:r>
            <a:r>
              <a:rPr lang="tr-TR" sz="1800" dirty="0" err="1">
                <a:latin typeface="Times New Roman" panose="02020603050405020304" pitchFamily="18" charset="0"/>
                <a:cs typeface="Times New Roman" panose="02020603050405020304" pitchFamily="18" charset="0"/>
              </a:rPr>
              <a:t>machine</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learning</a:t>
            </a:r>
            <a:r>
              <a:rPr lang="tr-TR" sz="1800" dirty="0">
                <a:latin typeface="Times New Roman" panose="02020603050405020304" pitchFamily="18" charset="0"/>
                <a:cs typeface="Times New Roman" panose="02020603050405020304" pitchFamily="18" charset="0"/>
              </a:rPr>
              <a:t> uygulamaları için </a:t>
            </a:r>
            <a:r>
              <a:rPr lang="tr-TR" sz="1800" dirty="0" err="1">
                <a:latin typeface="Times New Roman" panose="02020603050405020304" pitchFamily="18" charset="0"/>
                <a:cs typeface="Times New Roman" panose="02020603050405020304" pitchFamily="18" charset="0"/>
              </a:rPr>
              <a:t>preprocessing</a:t>
            </a:r>
            <a:r>
              <a:rPr lang="tr-TR" sz="1800" dirty="0">
                <a:latin typeface="Times New Roman" panose="02020603050405020304" pitchFamily="18" charset="0"/>
                <a:cs typeface="Times New Roman" panose="02020603050405020304" pitchFamily="18" charset="0"/>
              </a:rPr>
              <a:t> aşamasında boyut azaltma tekniği olarak kullanılır. </a:t>
            </a:r>
          </a:p>
          <a:p>
            <a:pPr marL="285750" indent="-285750" algn="just">
              <a:lnSpc>
                <a:spcPct val="100000"/>
              </a:lnSpc>
              <a:buFont typeface="Arial" panose="020B0604020202020204" pitchFamily="34" charset="0"/>
              <a:buChar char="•"/>
            </a:pPr>
            <a:endParaRPr lang="tr-TR" sz="1800" dirty="0">
              <a:latin typeface="Times New Roman" panose="02020603050405020304" pitchFamily="18" charset="0"/>
              <a:cs typeface="Times New Roman" panose="02020603050405020304" pitchFamily="18" charset="0"/>
            </a:endParaRPr>
          </a:p>
          <a:p>
            <a:pPr marL="285750" indent="-285750" algn="just">
              <a:lnSpc>
                <a:spcPct val="100000"/>
              </a:lnSpc>
              <a:buFont typeface="Arial" panose="020B0604020202020204" pitchFamily="34" charset="0"/>
              <a:buChar char="•"/>
            </a:pPr>
            <a:r>
              <a:rPr lang="tr-TR" sz="1800" dirty="0">
                <a:latin typeface="Times New Roman" panose="02020603050405020304" pitchFamily="18" charset="0"/>
                <a:cs typeface="Times New Roman" panose="02020603050405020304" pitchFamily="18" charset="0"/>
              </a:rPr>
              <a:t>Amaç, </a:t>
            </a:r>
            <a:r>
              <a:rPr lang="tr-TR" sz="1800" dirty="0" err="1">
                <a:latin typeface="Times New Roman" panose="02020603050405020304" pitchFamily="18" charset="0"/>
                <a:cs typeface="Times New Roman" panose="02020603050405020304" pitchFamily="18" charset="0"/>
              </a:rPr>
              <a:t>overfittingi</a:t>
            </a:r>
            <a:r>
              <a:rPr lang="tr-TR" sz="1800" dirty="0">
                <a:latin typeface="Times New Roman" panose="02020603050405020304" pitchFamily="18" charset="0"/>
                <a:cs typeface="Times New Roman" panose="02020603050405020304" pitchFamily="18" charset="0"/>
              </a:rPr>
              <a:t> önlemek ve aynı zamanda hesaplama maliyetlerini azaltmaktır.</a:t>
            </a:r>
          </a:p>
          <a:p>
            <a:pPr marL="285750" indent="-285750" algn="just">
              <a:lnSpc>
                <a:spcPct val="100000"/>
              </a:lnSpc>
              <a:buFont typeface="Arial" panose="020B0604020202020204" pitchFamily="34" charset="0"/>
              <a:buChar char="•"/>
            </a:pPr>
            <a:endParaRPr lang="tr-TR" sz="1800" dirty="0">
              <a:latin typeface="Times New Roman" panose="02020603050405020304" pitchFamily="18" charset="0"/>
              <a:cs typeface="Times New Roman" panose="02020603050405020304" pitchFamily="18" charset="0"/>
            </a:endParaRPr>
          </a:p>
          <a:p>
            <a:pPr marL="285750" indent="-285750" algn="just">
              <a:lnSpc>
                <a:spcPct val="100000"/>
              </a:lnSpc>
              <a:buFont typeface="Arial" panose="020B0604020202020204" pitchFamily="34" charset="0"/>
              <a:buChar char="•"/>
            </a:pPr>
            <a:r>
              <a:rPr lang="tr-TR" sz="1800" dirty="0">
                <a:latin typeface="Times New Roman" panose="02020603050405020304" pitchFamily="18" charset="0"/>
                <a:cs typeface="Times New Roman" panose="02020603050405020304" pitchFamily="18" charset="0"/>
              </a:rPr>
              <a:t>LDA, genel olarak </a:t>
            </a:r>
            <a:r>
              <a:rPr lang="tr-TR" sz="1800" dirty="0" err="1">
                <a:latin typeface="Times New Roman" panose="02020603050405020304" pitchFamily="18" charset="0"/>
                <a:cs typeface="Times New Roman" panose="02020603050405020304" pitchFamily="18" charset="0"/>
              </a:rPr>
              <a:t>PCA’a</a:t>
            </a:r>
            <a:r>
              <a:rPr lang="tr-TR" sz="1800" dirty="0">
                <a:latin typeface="Times New Roman" panose="02020603050405020304" pitchFamily="18" charset="0"/>
                <a:cs typeface="Times New Roman" panose="02020603050405020304" pitchFamily="18" charset="0"/>
              </a:rPr>
              <a:t> benzese de </a:t>
            </a:r>
            <a:r>
              <a:rPr lang="tr-TR" sz="1800" dirty="0" err="1">
                <a:latin typeface="Times New Roman" panose="02020603050405020304" pitchFamily="18" charset="0"/>
                <a:cs typeface="Times New Roman" panose="02020603050405020304" pitchFamily="18" charset="0"/>
              </a:rPr>
              <a:t>LDA’in</a:t>
            </a:r>
            <a:r>
              <a:rPr lang="tr-TR" sz="1800" dirty="0">
                <a:latin typeface="Times New Roman" panose="02020603050405020304" pitchFamily="18" charset="0"/>
                <a:cs typeface="Times New Roman" panose="02020603050405020304" pitchFamily="18" charset="0"/>
              </a:rPr>
              <a:t> çalışma mantığında Sınıflar arasındaki uzaklığı maksimize etmek vardır.</a:t>
            </a:r>
          </a:p>
          <a:p>
            <a:pPr marL="285750" indent="-285750" algn="just">
              <a:lnSpc>
                <a:spcPct val="100000"/>
              </a:lnSpc>
              <a:buFont typeface="Arial" panose="020B0604020202020204" pitchFamily="34" charset="0"/>
              <a:buChar char="•"/>
            </a:pPr>
            <a:endParaRPr lang="tr-TR" sz="1800" dirty="0">
              <a:latin typeface="Times New Roman" panose="02020603050405020304" pitchFamily="18" charset="0"/>
              <a:cs typeface="Times New Roman" panose="02020603050405020304" pitchFamily="18" charset="0"/>
            </a:endParaRPr>
          </a:p>
          <a:p>
            <a:pPr marL="285750" indent="-285750" algn="just">
              <a:lnSpc>
                <a:spcPct val="100000"/>
              </a:lnSpc>
              <a:buFont typeface="Arial" panose="020B0604020202020204" pitchFamily="34" charset="0"/>
              <a:buChar char="•"/>
            </a:pPr>
            <a:r>
              <a:rPr lang="tr-TR" sz="1800" dirty="0" err="1">
                <a:latin typeface="Times New Roman" panose="02020603050405020304" pitchFamily="18" charset="0"/>
                <a:cs typeface="Times New Roman" panose="02020603050405020304" pitchFamily="18" charset="0"/>
              </a:rPr>
              <a:t>PCA’da</a:t>
            </a:r>
            <a:r>
              <a:rPr lang="tr-TR" sz="1800" dirty="0">
                <a:latin typeface="Times New Roman" panose="02020603050405020304" pitchFamily="18" charset="0"/>
                <a:cs typeface="Times New Roman" panose="02020603050405020304" pitchFamily="18" charset="0"/>
              </a:rPr>
              <a:t> sınıf kavramı yoktur PCA sadece data </a:t>
            </a:r>
            <a:r>
              <a:rPr lang="tr-TR" sz="1800" dirty="0" err="1">
                <a:latin typeface="Times New Roman" panose="02020603050405020304" pitchFamily="18" charset="0"/>
                <a:cs typeface="Times New Roman" panose="02020603050405020304" pitchFamily="18" charset="0"/>
              </a:rPr>
              <a:t>pointler</a:t>
            </a:r>
            <a:r>
              <a:rPr lang="tr-TR" sz="1800" dirty="0">
                <a:latin typeface="Times New Roman" panose="02020603050405020304" pitchFamily="18" charset="0"/>
                <a:cs typeface="Times New Roman" panose="02020603050405020304" pitchFamily="18" charset="0"/>
              </a:rPr>
              <a:t> arası mesafeyi maksimize etmeye çalışır.</a:t>
            </a:r>
          </a:p>
        </p:txBody>
      </p:sp>
    </p:spTree>
    <p:extLst>
      <p:ext uri="{BB962C8B-B14F-4D97-AF65-F5344CB8AC3E}">
        <p14:creationId xmlns:p14="http://schemas.microsoft.com/office/powerpoint/2010/main" val="4216173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Unvan 2"/>
          <p:cNvSpPr>
            <a:spLocks noGrp="1"/>
          </p:cNvSpPr>
          <p:nvPr>
            <p:ph type="title"/>
          </p:nvPr>
        </p:nvSpPr>
        <p:spPr>
          <a:xfrm>
            <a:off x="473202" y="479640"/>
            <a:ext cx="2571750" cy="1289304"/>
          </a:xfrm>
        </p:spPr>
        <p:txBody>
          <a:bodyPr vert="horz" lIns="91440" tIns="45720" rIns="91440" bIns="45720" rtlCol="0" anchor="b">
            <a:normAutofit/>
          </a:bodyPr>
          <a:lstStyle/>
          <a:p>
            <a:pPr defTabSz="914400"/>
            <a:r>
              <a:rPr lang="en-US" sz="2900" kern="1200" dirty="0">
                <a:solidFill>
                  <a:schemeClr val="tx1"/>
                </a:solidFill>
                <a:latin typeface="+mj-lt"/>
                <a:ea typeface="+mj-ea"/>
                <a:cs typeface="+mj-cs"/>
              </a:rPr>
              <a:t>PCA </a:t>
            </a:r>
            <a:r>
              <a:rPr lang="en-US" sz="2900" kern="1200" dirty="0" err="1">
                <a:solidFill>
                  <a:schemeClr val="tx1"/>
                </a:solidFill>
                <a:latin typeface="+mj-lt"/>
                <a:ea typeface="+mj-ea"/>
                <a:cs typeface="+mj-cs"/>
              </a:rPr>
              <a:t>ve</a:t>
            </a:r>
            <a:r>
              <a:rPr lang="en-US" sz="2900" kern="1200" dirty="0">
                <a:solidFill>
                  <a:schemeClr val="tx1"/>
                </a:solidFill>
                <a:latin typeface="+mj-lt"/>
                <a:ea typeface="+mj-ea"/>
                <a:cs typeface="+mj-cs"/>
              </a:rPr>
              <a:t> LDA </a:t>
            </a:r>
            <a:r>
              <a:rPr lang="en-US" sz="2900" kern="1200" dirty="0" err="1">
                <a:solidFill>
                  <a:schemeClr val="tx1"/>
                </a:solidFill>
                <a:latin typeface="+mj-lt"/>
                <a:ea typeface="+mj-ea"/>
                <a:cs typeface="+mj-cs"/>
              </a:rPr>
              <a:t>Arasındaki</a:t>
            </a:r>
            <a:r>
              <a:rPr lang="en-US" sz="2900" kern="1200" dirty="0">
                <a:solidFill>
                  <a:schemeClr val="tx1"/>
                </a:solidFill>
                <a:latin typeface="+mj-lt"/>
                <a:ea typeface="+mj-ea"/>
                <a:cs typeface="+mj-cs"/>
              </a:rPr>
              <a:t> </a:t>
            </a:r>
            <a:r>
              <a:rPr lang="en-US" sz="2900" kern="1200" dirty="0" err="1">
                <a:solidFill>
                  <a:schemeClr val="tx1"/>
                </a:solidFill>
                <a:latin typeface="+mj-lt"/>
                <a:ea typeface="+mj-ea"/>
                <a:cs typeface="+mj-cs"/>
              </a:rPr>
              <a:t>Farklar</a:t>
            </a:r>
            <a:endParaRPr lang="en-US" sz="2900" kern="1200" dirty="0">
              <a:solidFill>
                <a:schemeClr val="tx1"/>
              </a:solidFill>
              <a:latin typeface="+mj-lt"/>
              <a:ea typeface="+mj-ea"/>
              <a:cs typeface="+mj-cs"/>
            </a:endParaRP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1930317"/>
            <a:ext cx="2441321" cy="13716"/>
          </a:xfrm>
          <a:custGeom>
            <a:avLst/>
            <a:gdLst>
              <a:gd name="connsiteX0" fmla="*/ 0 w 2441321"/>
              <a:gd name="connsiteY0" fmla="*/ 0 h 13716"/>
              <a:gd name="connsiteX1" fmla="*/ 585917 w 2441321"/>
              <a:gd name="connsiteY1" fmla="*/ 0 h 13716"/>
              <a:gd name="connsiteX2" fmla="*/ 1196247 w 2441321"/>
              <a:gd name="connsiteY2" fmla="*/ 0 h 13716"/>
              <a:gd name="connsiteX3" fmla="*/ 1806578 w 2441321"/>
              <a:gd name="connsiteY3" fmla="*/ 0 h 13716"/>
              <a:gd name="connsiteX4" fmla="*/ 2441321 w 2441321"/>
              <a:gd name="connsiteY4" fmla="*/ 0 h 13716"/>
              <a:gd name="connsiteX5" fmla="*/ 2441321 w 2441321"/>
              <a:gd name="connsiteY5" fmla="*/ 13716 h 13716"/>
              <a:gd name="connsiteX6" fmla="*/ 1830991 w 2441321"/>
              <a:gd name="connsiteY6" fmla="*/ 13716 h 13716"/>
              <a:gd name="connsiteX7" fmla="*/ 1269487 w 2441321"/>
              <a:gd name="connsiteY7" fmla="*/ 13716 h 13716"/>
              <a:gd name="connsiteX8" fmla="*/ 707983 w 2441321"/>
              <a:gd name="connsiteY8" fmla="*/ 13716 h 13716"/>
              <a:gd name="connsiteX9" fmla="*/ 0 w 2441321"/>
              <a:gd name="connsiteY9" fmla="*/ 13716 h 13716"/>
              <a:gd name="connsiteX10" fmla="*/ 0 w 2441321"/>
              <a:gd name="connsiteY10" fmla="*/ 0 h 13716"/>
              <a:gd name="connsiteX0" fmla="*/ 0 w 2441321"/>
              <a:gd name="connsiteY0" fmla="*/ 0 h 13716"/>
              <a:gd name="connsiteX1" fmla="*/ 585917 w 2441321"/>
              <a:gd name="connsiteY1" fmla="*/ 0 h 13716"/>
              <a:gd name="connsiteX2" fmla="*/ 1123008 w 2441321"/>
              <a:gd name="connsiteY2" fmla="*/ 0 h 13716"/>
              <a:gd name="connsiteX3" fmla="*/ 1782164 w 2441321"/>
              <a:gd name="connsiteY3" fmla="*/ 0 h 13716"/>
              <a:gd name="connsiteX4" fmla="*/ 2441321 w 2441321"/>
              <a:gd name="connsiteY4" fmla="*/ 0 h 13716"/>
              <a:gd name="connsiteX5" fmla="*/ 2441321 w 2441321"/>
              <a:gd name="connsiteY5" fmla="*/ 13716 h 13716"/>
              <a:gd name="connsiteX6" fmla="*/ 1879817 w 2441321"/>
              <a:gd name="connsiteY6" fmla="*/ 13716 h 13716"/>
              <a:gd name="connsiteX7" fmla="*/ 1318313 w 2441321"/>
              <a:gd name="connsiteY7" fmla="*/ 13716 h 13716"/>
              <a:gd name="connsiteX8" fmla="*/ 659157 w 2441321"/>
              <a:gd name="connsiteY8" fmla="*/ 13716 h 13716"/>
              <a:gd name="connsiteX9" fmla="*/ 0 w 2441321"/>
              <a:gd name="connsiteY9" fmla="*/ 13716 h 13716"/>
              <a:gd name="connsiteX10" fmla="*/ 0 w 2441321"/>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3716" fill="none" extrusionOk="0">
                <a:moveTo>
                  <a:pt x="0" y="0"/>
                </a:moveTo>
                <a:cubicBezTo>
                  <a:pt x="280302" y="-6619"/>
                  <a:pt x="363201" y="4913"/>
                  <a:pt x="585917" y="0"/>
                </a:cubicBezTo>
                <a:cubicBezTo>
                  <a:pt x="832357" y="-10107"/>
                  <a:pt x="996738" y="-34312"/>
                  <a:pt x="1196247" y="0"/>
                </a:cubicBezTo>
                <a:cubicBezTo>
                  <a:pt x="1357180" y="16623"/>
                  <a:pt x="1575042" y="-11041"/>
                  <a:pt x="1806578" y="0"/>
                </a:cubicBezTo>
                <a:cubicBezTo>
                  <a:pt x="2016334" y="246"/>
                  <a:pt x="2239353" y="-8732"/>
                  <a:pt x="2441321" y="0"/>
                </a:cubicBezTo>
                <a:cubicBezTo>
                  <a:pt x="2440988" y="3698"/>
                  <a:pt x="2440649" y="9400"/>
                  <a:pt x="2441321" y="13716"/>
                </a:cubicBezTo>
                <a:cubicBezTo>
                  <a:pt x="2159375" y="44437"/>
                  <a:pt x="2054495" y="41094"/>
                  <a:pt x="1830991" y="13716"/>
                </a:cubicBezTo>
                <a:cubicBezTo>
                  <a:pt x="1615846" y="2937"/>
                  <a:pt x="1521674" y="-9994"/>
                  <a:pt x="1269487" y="13716"/>
                </a:cubicBezTo>
                <a:cubicBezTo>
                  <a:pt x="1019660" y="49388"/>
                  <a:pt x="886911" y="37779"/>
                  <a:pt x="707983" y="13716"/>
                </a:cubicBezTo>
                <a:cubicBezTo>
                  <a:pt x="523434" y="22749"/>
                  <a:pt x="307885" y="29744"/>
                  <a:pt x="0" y="13716"/>
                </a:cubicBezTo>
                <a:cubicBezTo>
                  <a:pt x="-361" y="7755"/>
                  <a:pt x="-276" y="2718"/>
                  <a:pt x="0" y="0"/>
                </a:cubicBezTo>
                <a:close/>
              </a:path>
              <a:path w="2441321" h="13716" stroke="0" extrusionOk="0">
                <a:moveTo>
                  <a:pt x="0" y="0"/>
                </a:moveTo>
                <a:cubicBezTo>
                  <a:pt x="212126" y="-10265"/>
                  <a:pt x="442910" y="-11728"/>
                  <a:pt x="585917" y="0"/>
                </a:cubicBezTo>
                <a:cubicBezTo>
                  <a:pt x="724579" y="21751"/>
                  <a:pt x="879365" y="-33198"/>
                  <a:pt x="1123008" y="0"/>
                </a:cubicBezTo>
                <a:cubicBezTo>
                  <a:pt x="1377247" y="11220"/>
                  <a:pt x="1597861" y="-34280"/>
                  <a:pt x="1782164" y="0"/>
                </a:cubicBezTo>
                <a:cubicBezTo>
                  <a:pt x="1975975" y="-3055"/>
                  <a:pt x="2116392" y="-15531"/>
                  <a:pt x="2441321" y="0"/>
                </a:cubicBezTo>
                <a:cubicBezTo>
                  <a:pt x="2441197" y="4300"/>
                  <a:pt x="2441101" y="8760"/>
                  <a:pt x="2441321" y="13716"/>
                </a:cubicBezTo>
                <a:cubicBezTo>
                  <a:pt x="2180658" y="13750"/>
                  <a:pt x="2084222" y="1362"/>
                  <a:pt x="1879817" y="13716"/>
                </a:cubicBezTo>
                <a:cubicBezTo>
                  <a:pt x="1668182" y="11650"/>
                  <a:pt x="1551159" y="-11049"/>
                  <a:pt x="1318313" y="13716"/>
                </a:cubicBezTo>
                <a:cubicBezTo>
                  <a:pt x="1059871" y="51823"/>
                  <a:pt x="901959" y="19259"/>
                  <a:pt x="659157" y="13716"/>
                </a:cubicBezTo>
                <a:cubicBezTo>
                  <a:pt x="444692" y="23911"/>
                  <a:pt x="245032" y="35310"/>
                  <a:pt x="0" y="13716"/>
                </a:cubicBezTo>
                <a:cubicBezTo>
                  <a:pt x="124" y="7937"/>
                  <a:pt x="389" y="2990"/>
                  <a:pt x="0" y="0"/>
                </a:cubicBezTo>
                <a:close/>
              </a:path>
              <a:path w="2441321" h="13716" fill="none" stroke="0" extrusionOk="0">
                <a:moveTo>
                  <a:pt x="0" y="0"/>
                </a:moveTo>
                <a:cubicBezTo>
                  <a:pt x="265389" y="-22361"/>
                  <a:pt x="344845" y="-65"/>
                  <a:pt x="585917" y="0"/>
                </a:cubicBezTo>
                <a:cubicBezTo>
                  <a:pt x="858472" y="13102"/>
                  <a:pt x="949265" y="-8078"/>
                  <a:pt x="1196247" y="0"/>
                </a:cubicBezTo>
                <a:cubicBezTo>
                  <a:pt x="1379248" y="30707"/>
                  <a:pt x="1585336" y="24963"/>
                  <a:pt x="1806578" y="0"/>
                </a:cubicBezTo>
                <a:cubicBezTo>
                  <a:pt x="1986731" y="-19207"/>
                  <a:pt x="2264933" y="16601"/>
                  <a:pt x="2441321" y="0"/>
                </a:cubicBezTo>
                <a:cubicBezTo>
                  <a:pt x="2441661" y="4449"/>
                  <a:pt x="2442057" y="7876"/>
                  <a:pt x="2441321" y="13716"/>
                </a:cubicBezTo>
                <a:cubicBezTo>
                  <a:pt x="2149099" y="22776"/>
                  <a:pt x="2027305" y="51898"/>
                  <a:pt x="1830991" y="13716"/>
                </a:cubicBezTo>
                <a:cubicBezTo>
                  <a:pt x="1614571" y="-23336"/>
                  <a:pt x="1500998" y="6155"/>
                  <a:pt x="1269487" y="13716"/>
                </a:cubicBezTo>
                <a:cubicBezTo>
                  <a:pt x="1042399" y="33262"/>
                  <a:pt x="927922" y="41250"/>
                  <a:pt x="707983" y="13716"/>
                </a:cubicBezTo>
                <a:cubicBezTo>
                  <a:pt x="502575" y="-9952"/>
                  <a:pt x="350393" y="29927"/>
                  <a:pt x="0" y="13716"/>
                </a:cubicBezTo>
                <a:cubicBezTo>
                  <a:pt x="-248" y="8631"/>
                  <a:pt x="228" y="3134"/>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custGeom>
                    <a:avLst/>
                    <a:gdLst>
                      <a:gd name="connsiteX0" fmla="*/ 0 w 2441321"/>
                      <a:gd name="connsiteY0" fmla="*/ 0 h 13716"/>
                      <a:gd name="connsiteX1" fmla="*/ 585917 w 2441321"/>
                      <a:gd name="connsiteY1" fmla="*/ 0 h 13716"/>
                      <a:gd name="connsiteX2" fmla="*/ 1196247 w 2441321"/>
                      <a:gd name="connsiteY2" fmla="*/ 0 h 13716"/>
                      <a:gd name="connsiteX3" fmla="*/ 1806578 w 2441321"/>
                      <a:gd name="connsiteY3" fmla="*/ 0 h 13716"/>
                      <a:gd name="connsiteX4" fmla="*/ 2441321 w 2441321"/>
                      <a:gd name="connsiteY4" fmla="*/ 0 h 13716"/>
                      <a:gd name="connsiteX5" fmla="*/ 2441321 w 2441321"/>
                      <a:gd name="connsiteY5" fmla="*/ 13716 h 13716"/>
                      <a:gd name="connsiteX6" fmla="*/ 1830991 w 2441321"/>
                      <a:gd name="connsiteY6" fmla="*/ 13716 h 13716"/>
                      <a:gd name="connsiteX7" fmla="*/ 1269487 w 2441321"/>
                      <a:gd name="connsiteY7" fmla="*/ 13716 h 13716"/>
                      <a:gd name="connsiteX8" fmla="*/ 707983 w 2441321"/>
                      <a:gd name="connsiteY8" fmla="*/ 13716 h 13716"/>
                      <a:gd name="connsiteX9" fmla="*/ 0 w 2441321"/>
                      <a:gd name="connsiteY9" fmla="*/ 13716 h 13716"/>
                      <a:gd name="connsiteX10" fmla="*/ 0 w 2441321"/>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3716"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0939" y="4363"/>
                          <a:pt x="2441580" y="8857"/>
                          <a:pt x="2441321" y="13716"/>
                        </a:cubicBezTo>
                        <a:cubicBezTo>
                          <a:pt x="2169723" y="25934"/>
                          <a:pt x="2045712" y="34568"/>
                          <a:pt x="1830991" y="13716"/>
                        </a:cubicBezTo>
                        <a:cubicBezTo>
                          <a:pt x="1616270" y="-7136"/>
                          <a:pt x="1505876" y="-623"/>
                          <a:pt x="1269487" y="13716"/>
                        </a:cubicBezTo>
                        <a:cubicBezTo>
                          <a:pt x="1033098" y="28055"/>
                          <a:pt x="908661" y="36619"/>
                          <a:pt x="707983" y="13716"/>
                        </a:cubicBezTo>
                        <a:cubicBezTo>
                          <a:pt x="507305" y="-9187"/>
                          <a:pt x="333592" y="16187"/>
                          <a:pt x="0" y="13716"/>
                        </a:cubicBezTo>
                        <a:cubicBezTo>
                          <a:pt x="-459" y="8317"/>
                          <a:pt x="190" y="2744"/>
                          <a:pt x="0" y="0"/>
                        </a:cubicBezTo>
                        <a:close/>
                      </a:path>
                      <a:path w="2441321" h="13716"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507" y="3335"/>
                          <a:pt x="2441322" y="9457"/>
                          <a:pt x="2441321" y="13716"/>
                        </a:cubicBezTo>
                        <a:cubicBezTo>
                          <a:pt x="2166745" y="24201"/>
                          <a:pt x="2078726" y="10904"/>
                          <a:pt x="1879817" y="13716"/>
                        </a:cubicBezTo>
                        <a:cubicBezTo>
                          <a:pt x="1680908" y="16528"/>
                          <a:pt x="1548770" y="-8699"/>
                          <a:pt x="1318313" y="13716"/>
                        </a:cubicBezTo>
                        <a:cubicBezTo>
                          <a:pt x="1087856" y="36131"/>
                          <a:pt x="894613" y="-645"/>
                          <a:pt x="659157" y="13716"/>
                        </a:cubicBezTo>
                        <a:cubicBezTo>
                          <a:pt x="423701" y="28077"/>
                          <a:pt x="246611" y="29403"/>
                          <a:pt x="0" y="13716"/>
                        </a:cubicBezTo>
                        <a:cubicBezTo>
                          <a:pt x="-120" y="7867"/>
                          <a:pt x="674" y="3919"/>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etin kutusu 3">
            <a:extLst>
              <a:ext uri="{FF2B5EF4-FFF2-40B4-BE49-F238E27FC236}">
                <a16:creationId xmlns:a16="http://schemas.microsoft.com/office/drawing/2014/main" id="{4549752F-FEF1-74A7-92E2-FEF8CE1476CA}"/>
              </a:ext>
            </a:extLst>
          </p:cNvPr>
          <p:cNvSpPr txBox="1"/>
          <p:nvPr/>
        </p:nvSpPr>
        <p:spPr>
          <a:xfrm>
            <a:off x="84406" y="2105406"/>
            <a:ext cx="4487594" cy="2558034"/>
          </a:xfrm>
          <a:prstGeom prst="rect">
            <a:avLst/>
          </a:prstGeom>
        </p:spPr>
        <p:txBody>
          <a:bodyPr vert="horz" lIns="91440" tIns="45720" rIns="91440" bIns="45720" rtlCol="0" anchor="t">
            <a:normAutofit fontScale="92500" lnSpcReduction="10000"/>
          </a:bodyPr>
          <a:lstStyle/>
          <a:p>
            <a:pPr marL="285750" indent="-228600" defTabSz="914400">
              <a:lnSpc>
                <a:spcPct val="90000"/>
              </a:lnSpc>
              <a:spcAft>
                <a:spcPts val="1200"/>
              </a:spcAft>
              <a:buFont typeface="Arial" panose="020B0604020202020204" pitchFamily="34" charset="0"/>
              <a:buChar char="•"/>
            </a:pPr>
            <a:r>
              <a:rPr lang="tr-TR" sz="1600" b="0" i="0" dirty="0">
                <a:effectLst/>
                <a:latin typeface="Times New Roman" panose="02020603050405020304" pitchFamily="18" charset="0"/>
                <a:cs typeface="Times New Roman" panose="02020603050405020304" pitchFamily="18" charset="0"/>
              </a:rPr>
              <a:t>PCA gözetimsiz öğrenme algoritmasıdır. LDA gözetimli öğrenme algoritmasıdır.</a:t>
            </a:r>
          </a:p>
          <a:p>
            <a:pPr marL="285750" indent="-228600" defTabSz="914400">
              <a:lnSpc>
                <a:spcPct val="90000"/>
              </a:lnSpc>
              <a:spcAft>
                <a:spcPts val="1200"/>
              </a:spcAft>
              <a:buFont typeface="Arial" panose="020B0604020202020204" pitchFamily="34" charset="0"/>
              <a:buChar char="•"/>
            </a:pPr>
            <a:r>
              <a:rPr lang="tr-TR" sz="1600" b="0" i="0" dirty="0">
                <a:effectLst/>
                <a:latin typeface="Times New Roman" panose="02020603050405020304" pitchFamily="18" charset="0"/>
                <a:cs typeface="Times New Roman" panose="02020603050405020304" pitchFamily="18" charset="0"/>
              </a:rPr>
              <a:t>PCA data </a:t>
            </a:r>
            <a:r>
              <a:rPr lang="tr-TR" sz="1600" b="0" i="0" dirty="0" err="1">
                <a:effectLst/>
                <a:latin typeface="Times New Roman" panose="02020603050405020304" pitchFamily="18" charset="0"/>
                <a:cs typeface="Times New Roman" panose="02020603050405020304" pitchFamily="18" charset="0"/>
              </a:rPr>
              <a:t>pointler</a:t>
            </a:r>
            <a:r>
              <a:rPr lang="tr-TR" sz="1600" b="0" i="0" dirty="0">
                <a:effectLst/>
                <a:latin typeface="Times New Roman" panose="02020603050405020304" pitchFamily="18" charset="0"/>
                <a:cs typeface="Times New Roman" panose="02020603050405020304" pitchFamily="18" charset="0"/>
              </a:rPr>
              <a:t> arasındaki mesafeyi maksimize etmeye çalışır. LDA sınıflar arasındaki mesafeyi maksimize etmeye çalışır.</a:t>
            </a:r>
          </a:p>
          <a:p>
            <a:pPr marL="285750" indent="-228600" defTabSz="914400">
              <a:lnSpc>
                <a:spcPct val="90000"/>
              </a:lnSpc>
              <a:spcAft>
                <a:spcPts val="1200"/>
              </a:spcAft>
              <a:buFont typeface="Arial" panose="020B0604020202020204" pitchFamily="34" charset="0"/>
              <a:buChar char="•"/>
            </a:pPr>
            <a:r>
              <a:rPr lang="tr-TR" sz="1600" b="0" i="0" dirty="0">
                <a:effectLst/>
                <a:latin typeface="Times New Roman" panose="02020603050405020304" pitchFamily="18" charset="0"/>
                <a:cs typeface="Times New Roman" panose="02020603050405020304" pitchFamily="18" charset="0"/>
              </a:rPr>
              <a:t>PCA kümeleme problemlerinde </a:t>
            </a:r>
            <a:r>
              <a:rPr lang="tr-TR" sz="1600" b="0" i="0" dirty="0" err="1">
                <a:effectLst/>
                <a:latin typeface="Times New Roman" panose="02020603050405020304" pitchFamily="18" charset="0"/>
                <a:cs typeface="Times New Roman" panose="02020603050405020304" pitchFamily="18" charset="0"/>
              </a:rPr>
              <a:t>kullanılırken,LDA</a:t>
            </a:r>
            <a:r>
              <a:rPr lang="tr-TR" sz="1600" b="0" i="0" dirty="0">
                <a:effectLst/>
                <a:latin typeface="Times New Roman" panose="02020603050405020304" pitchFamily="18" charset="0"/>
                <a:cs typeface="Times New Roman" panose="02020603050405020304" pitchFamily="18" charset="0"/>
              </a:rPr>
              <a:t> sınıflandırma problemlerinde kullanılır.</a:t>
            </a:r>
          </a:p>
          <a:p>
            <a:pPr marL="285750" indent="-228600" defTabSz="914400">
              <a:lnSpc>
                <a:spcPct val="90000"/>
              </a:lnSpc>
              <a:spcAft>
                <a:spcPts val="1200"/>
              </a:spcAft>
              <a:buFont typeface="Arial" panose="020B0604020202020204" pitchFamily="34" charset="0"/>
              <a:buChar char="•"/>
            </a:pPr>
            <a:r>
              <a:rPr lang="tr-TR" sz="1600" b="0" i="0" dirty="0" err="1">
                <a:effectLst/>
                <a:latin typeface="Times New Roman" panose="02020603050405020304" pitchFamily="18" charset="0"/>
                <a:cs typeface="Times New Roman" panose="02020603050405020304" pitchFamily="18" charset="0"/>
              </a:rPr>
              <a:t>PCA’da</a:t>
            </a:r>
            <a:r>
              <a:rPr lang="tr-TR" sz="1600" b="0" i="0" dirty="0">
                <a:effectLst/>
                <a:latin typeface="Times New Roman" panose="02020603050405020304" pitchFamily="18" charset="0"/>
                <a:cs typeface="Times New Roman" panose="02020603050405020304" pitchFamily="18" charset="0"/>
              </a:rPr>
              <a:t> sınıf kavramı yoktur. Verilerdeki özellik kavramını kaldırır. Tüm veriler tek bir tipmiş gibi davranılır.</a:t>
            </a:r>
          </a:p>
        </p:txBody>
      </p:sp>
      <p:pic>
        <p:nvPicPr>
          <p:cNvPr id="6" name="Resim 5">
            <a:extLst>
              <a:ext uri="{FF2B5EF4-FFF2-40B4-BE49-F238E27FC236}">
                <a16:creationId xmlns:a16="http://schemas.microsoft.com/office/drawing/2014/main" id="{4A873B27-D92D-B1EF-97D9-DCFCBE3531E4}"/>
              </a:ext>
            </a:extLst>
          </p:cNvPr>
          <p:cNvPicPr>
            <a:picLocks noChangeAspect="1"/>
          </p:cNvPicPr>
          <p:nvPr/>
        </p:nvPicPr>
        <p:blipFill>
          <a:blip r:embed="rId2"/>
          <a:stretch>
            <a:fillRect/>
          </a:stretch>
        </p:blipFill>
        <p:spPr>
          <a:xfrm>
            <a:off x="4698609" y="1513114"/>
            <a:ext cx="4202438" cy="2592000"/>
          </a:xfrm>
          <a:prstGeom prst="rect">
            <a:avLst/>
          </a:prstGeom>
        </p:spPr>
      </p:pic>
      <p:sp>
        <p:nvSpPr>
          <p:cNvPr id="7" name="Unvan 2"/>
          <p:cNvSpPr txBox="1">
            <a:spLocks/>
          </p:cNvSpPr>
          <p:nvPr/>
        </p:nvSpPr>
        <p:spPr>
          <a:xfrm>
            <a:off x="175847" y="703386"/>
            <a:ext cx="8750104" cy="4332848"/>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00000"/>
              </a:lnSpc>
              <a:buFont typeface="Arial" panose="020B0604020202020204" pitchFamily="34" charset="0"/>
              <a:buChar char="•"/>
            </a:pPr>
            <a:endParaRPr lang="tr-TR"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46535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pPr algn="ctr"/>
            <a:r>
              <a:rPr lang="tr-TR" sz="3200"/>
              <a:t>Ödev-1</a:t>
            </a:r>
            <a:endParaRPr lang="tr-TR" sz="3200" dirty="0"/>
          </a:p>
        </p:txBody>
      </p:sp>
      <p:sp>
        <p:nvSpPr>
          <p:cNvPr id="7" name="Unvan 2"/>
          <p:cNvSpPr txBox="1">
            <a:spLocks/>
          </p:cNvSpPr>
          <p:nvPr/>
        </p:nvSpPr>
        <p:spPr>
          <a:xfrm>
            <a:off x="175847" y="703386"/>
            <a:ext cx="8750104" cy="4332848"/>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pPr>
            <a:endParaRPr lang="tr-TR" sz="2800" dirty="0">
              <a:latin typeface="Courier New" panose="02070309020205020404" pitchFamily="49" charset="0"/>
              <a:cs typeface="Courier New" panose="02070309020205020404" pitchFamily="49" charset="0"/>
            </a:endParaRPr>
          </a:p>
          <a:p>
            <a:pPr algn="ctr">
              <a:lnSpc>
                <a:spcPct val="100000"/>
              </a:lnSpc>
            </a:pPr>
            <a:r>
              <a:rPr lang="tr-TR" sz="2800" dirty="0">
                <a:latin typeface="Courier New" panose="02070309020205020404" pitchFamily="49" charset="0"/>
                <a:cs typeface="Courier New" panose="02070309020205020404" pitchFamily="49" charset="0"/>
              </a:rPr>
              <a:t>LDA yöntemini aynı veri seti üzerinde siz uygulayın. Sonuçları karşılaştırın.</a:t>
            </a:r>
          </a:p>
        </p:txBody>
      </p:sp>
    </p:spTree>
    <p:extLst>
      <p:ext uri="{BB962C8B-B14F-4D97-AF65-F5344CB8AC3E}">
        <p14:creationId xmlns:p14="http://schemas.microsoft.com/office/powerpoint/2010/main" val="24662214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K-NN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sp>
        <p:nvSpPr>
          <p:cNvPr id="2" name="Dikdörtgen 1"/>
          <p:cNvSpPr/>
          <p:nvPr/>
        </p:nvSpPr>
        <p:spPr>
          <a:xfrm>
            <a:off x="927579" y="960296"/>
            <a:ext cx="7973966" cy="369332"/>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K</a:t>
            </a:r>
            <a:r>
              <a:rPr lang="en-US" dirty="0">
                <a:latin typeface="Calibri" panose="020F0502020204030204" pitchFamily="34" charset="0"/>
                <a:cs typeface="Calibri" panose="020F0502020204030204" pitchFamily="34" charset="0"/>
              </a:rPr>
              <a:t>-</a:t>
            </a:r>
            <a:r>
              <a:rPr lang="en-US" b="1" dirty="0">
                <a:latin typeface="Calibri" panose="020F0502020204030204" pitchFamily="34" charset="0"/>
                <a:cs typeface="Calibri" panose="020F0502020204030204" pitchFamily="34" charset="0"/>
              </a:rPr>
              <a:t>NN</a:t>
            </a:r>
            <a:r>
              <a:rPr lang="en-US" dirty="0">
                <a:latin typeface="Calibri" panose="020F0502020204030204" pitchFamily="34" charset="0"/>
                <a:cs typeface="Calibri" panose="020F0502020204030204" pitchFamily="34" charset="0"/>
              </a:rPr>
              <a:t> is a </a:t>
            </a:r>
            <a:r>
              <a:rPr lang="tr-TR" dirty="0">
                <a:latin typeface="Calibri" panose="020F0502020204030204" pitchFamily="34" charset="0"/>
                <a:cs typeface="Calibri" panose="020F0502020204030204" pitchFamily="34" charset="0"/>
              </a:rPr>
              <a:t>s</a:t>
            </a:r>
            <a:r>
              <a:rPr lang="en-US" dirty="0" err="1">
                <a:latin typeface="Calibri" panose="020F0502020204030204" pitchFamily="34" charset="0"/>
                <a:cs typeface="Calibri" panose="020F0502020204030204" pitchFamily="34" charset="0"/>
              </a:rPr>
              <a:t>upervised</a:t>
            </a:r>
            <a:r>
              <a:rPr lang="en-US" dirty="0">
                <a:latin typeface="Calibri" panose="020F0502020204030204" pitchFamily="34" charset="0"/>
                <a:cs typeface="Calibri" panose="020F0502020204030204" pitchFamily="34" charset="0"/>
              </a:rPr>
              <a:t> machine learning</a:t>
            </a:r>
            <a:endParaRPr lang="tr-TR" dirty="0">
              <a:latin typeface="Calibri" panose="020F0502020204030204" pitchFamily="34" charset="0"/>
              <a:cs typeface="Calibri" panose="020F0502020204030204" pitchFamily="34" charset="0"/>
            </a:endParaRPr>
          </a:p>
        </p:txBody>
      </p:sp>
      <p:pic>
        <p:nvPicPr>
          <p:cNvPr id="22532" name="Picture 4" descr="KNN Classification using Scikit-learn - DataCa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6965" y="1463999"/>
            <a:ext cx="3829358" cy="3271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2502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189736" y="481198"/>
            <a:ext cx="5779298" cy="289823"/>
          </a:xfrm>
          <a:prstGeom prst="rect">
            <a:avLst/>
          </a:prstGeom>
        </p:spPr>
        <p:txBody>
          <a:bodyPr vert="horz" wrap="square" lIns="0" tIns="12700" rIns="0" bIns="0" rtlCol="0" anchor="ctr">
            <a:spAutoFit/>
          </a:bodyPr>
          <a:lstStyle/>
          <a:p>
            <a:pPr marL="12700">
              <a:lnSpc>
                <a:spcPct val="100000"/>
              </a:lnSpc>
              <a:spcBef>
                <a:spcPts val="100"/>
              </a:spcBef>
            </a:pPr>
            <a:r>
              <a:rPr sz="1800" b="1" spc="-5" dirty="0">
                <a:cs typeface="Carlito"/>
              </a:rPr>
              <a:t>K-NN </a:t>
            </a:r>
            <a:r>
              <a:rPr sz="1800" b="1" dirty="0">
                <a:cs typeface="Carlito"/>
              </a:rPr>
              <a:t>– En </a:t>
            </a:r>
            <a:r>
              <a:rPr sz="1800" b="1" spc="-5" dirty="0">
                <a:cs typeface="Carlito"/>
              </a:rPr>
              <a:t>yakın </a:t>
            </a:r>
            <a:r>
              <a:rPr sz="1800" b="1" spc="-10" dirty="0">
                <a:cs typeface="Carlito"/>
              </a:rPr>
              <a:t>komşu</a:t>
            </a:r>
            <a:r>
              <a:rPr sz="1800" b="1" spc="-75" dirty="0">
                <a:cs typeface="Carlito"/>
              </a:rPr>
              <a:t> </a:t>
            </a:r>
            <a:r>
              <a:rPr sz="1800" b="1" spc="-5" dirty="0">
                <a:cs typeface="Carlito"/>
              </a:rPr>
              <a:t>algoritması</a:t>
            </a:r>
            <a:endParaRPr sz="1800" dirty="0">
              <a:cs typeface="Carlito"/>
            </a:endParaRPr>
          </a:p>
        </p:txBody>
      </p:sp>
      <p:sp>
        <p:nvSpPr>
          <p:cNvPr id="5" name="object 5"/>
          <p:cNvSpPr/>
          <p:nvPr/>
        </p:nvSpPr>
        <p:spPr>
          <a:xfrm>
            <a:off x="2562319" y="2525704"/>
            <a:ext cx="3703319" cy="2330196"/>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1189736" y="1148048"/>
            <a:ext cx="6740525" cy="1090683"/>
          </a:xfrm>
          <a:prstGeom prst="rect">
            <a:avLst/>
          </a:prstGeom>
        </p:spPr>
        <p:txBody>
          <a:bodyPr vert="horz" wrap="square" lIns="0" tIns="13335" rIns="0" bIns="0" rtlCol="0">
            <a:spAutoFit/>
          </a:bodyPr>
          <a:lstStyle/>
          <a:p>
            <a:pPr marL="161921" indent="-149856">
              <a:spcBef>
                <a:spcPts val="105"/>
              </a:spcBef>
              <a:buSzPct val="92857"/>
              <a:buAutoNum type="arabicPeriod"/>
              <a:tabLst>
                <a:tab pos="162556" algn="l"/>
              </a:tabLst>
            </a:pPr>
            <a:r>
              <a:rPr sz="1400" spc="-5" dirty="0">
                <a:solidFill>
                  <a:srgbClr val="FFFFFF"/>
                </a:solidFill>
                <a:latin typeface="Arial"/>
                <a:cs typeface="Arial"/>
              </a:rPr>
              <a:t>Öncelikle </a:t>
            </a:r>
            <a:r>
              <a:rPr sz="1400" dirty="0">
                <a:solidFill>
                  <a:srgbClr val="FFFFFF"/>
                </a:solidFill>
                <a:latin typeface="Arial"/>
                <a:cs typeface="Arial"/>
              </a:rPr>
              <a:t>K </a:t>
            </a:r>
            <a:r>
              <a:rPr sz="1400" spc="-5" dirty="0">
                <a:solidFill>
                  <a:srgbClr val="FFFFFF"/>
                </a:solidFill>
                <a:latin typeface="Arial"/>
                <a:cs typeface="Arial"/>
              </a:rPr>
              <a:t>değeri</a:t>
            </a:r>
            <a:r>
              <a:rPr sz="1400" spc="-75" dirty="0">
                <a:solidFill>
                  <a:srgbClr val="FFFFFF"/>
                </a:solidFill>
                <a:latin typeface="Arial"/>
                <a:cs typeface="Arial"/>
              </a:rPr>
              <a:t> </a:t>
            </a:r>
            <a:r>
              <a:rPr sz="1400" spc="-10" dirty="0">
                <a:solidFill>
                  <a:srgbClr val="FFFFFF"/>
                </a:solidFill>
                <a:latin typeface="Arial"/>
                <a:cs typeface="Arial"/>
              </a:rPr>
              <a:t>belirlenir.</a:t>
            </a:r>
            <a:endParaRPr sz="1400" dirty="0">
              <a:latin typeface="Arial"/>
              <a:cs typeface="Arial"/>
            </a:endParaRPr>
          </a:p>
          <a:p>
            <a:pPr marL="161921" indent="-149856">
              <a:buSzPct val="92857"/>
              <a:buAutoNum type="arabicPeriod"/>
              <a:tabLst>
                <a:tab pos="162556" algn="l"/>
              </a:tabLst>
            </a:pPr>
            <a:r>
              <a:rPr sz="1400" spc="-5" dirty="0">
                <a:solidFill>
                  <a:srgbClr val="FFFFFF"/>
                </a:solidFill>
                <a:latin typeface="Arial"/>
                <a:cs typeface="Arial"/>
              </a:rPr>
              <a:t>Diğer </a:t>
            </a:r>
            <a:r>
              <a:rPr sz="1400" dirty="0">
                <a:solidFill>
                  <a:srgbClr val="FFFFFF"/>
                </a:solidFill>
                <a:latin typeface="Arial"/>
                <a:cs typeface="Arial"/>
              </a:rPr>
              <a:t>nesnelerden </a:t>
            </a:r>
            <a:r>
              <a:rPr sz="1400" spc="-5" dirty="0">
                <a:solidFill>
                  <a:srgbClr val="FFFFFF"/>
                </a:solidFill>
                <a:latin typeface="Arial"/>
                <a:cs typeface="Arial"/>
              </a:rPr>
              <a:t>hedef nesneye olan öklit uzaklıkları</a:t>
            </a:r>
            <a:r>
              <a:rPr sz="1400" spc="-140" dirty="0">
                <a:solidFill>
                  <a:srgbClr val="FFFFFF"/>
                </a:solidFill>
                <a:latin typeface="Arial"/>
                <a:cs typeface="Arial"/>
              </a:rPr>
              <a:t> </a:t>
            </a:r>
            <a:r>
              <a:rPr sz="1400" spc="-10" dirty="0">
                <a:solidFill>
                  <a:srgbClr val="FFFFFF"/>
                </a:solidFill>
                <a:latin typeface="Arial"/>
                <a:cs typeface="Arial"/>
              </a:rPr>
              <a:t>hesaplanır.</a:t>
            </a:r>
            <a:endParaRPr sz="1400" dirty="0">
              <a:latin typeface="Arial"/>
              <a:cs typeface="Arial"/>
            </a:endParaRPr>
          </a:p>
          <a:p>
            <a:pPr marL="161921" indent="-149856">
              <a:buSzPct val="92857"/>
              <a:buAutoNum type="arabicPeriod"/>
              <a:tabLst>
                <a:tab pos="162556" algn="l"/>
              </a:tabLst>
            </a:pPr>
            <a:r>
              <a:rPr sz="1400" spc="-5" dirty="0">
                <a:solidFill>
                  <a:srgbClr val="FFFFFF"/>
                </a:solidFill>
                <a:latin typeface="Arial"/>
                <a:cs typeface="Arial"/>
              </a:rPr>
              <a:t>Uzaklıklar sıralanır </a:t>
            </a:r>
            <a:r>
              <a:rPr sz="1400" spc="-10" dirty="0">
                <a:solidFill>
                  <a:srgbClr val="FFFFFF"/>
                </a:solidFill>
                <a:latin typeface="Arial"/>
                <a:cs typeface="Arial"/>
              </a:rPr>
              <a:t>ve </a:t>
            </a:r>
            <a:r>
              <a:rPr sz="1400" dirty="0">
                <a:solidFill>
                  <a:srgbClr val="FFFFFF"/>
                </a:solidFill>
                <a:latin typeface="Arial"/>
                <a:cs typeface="Arial"/>
              </a:rPr>
              <a:t>en minimum </a:t>
            </a:r>
            <a:r>
              <a:rPr sz="1400" spc="-5" dirty="0">
                <a:solidFill>
                  <a:srgbClr val="FFFFFF"/>
                </a:solidFill>
                <a:latin typeface="Arial"/>
                <a:cs typeface="Arial"/>
              </a:rPr>
              <a:t>uzaklığa bağlı </a:t>
            </a:r>
            <a:r>
              <a:rPr sz="1400" dirty="0">
                <a:solidFill>
                  <a:srgbClr val="FFFFFF"/>
                </a:solidFill>
                <a:latin typeface="Arial"/>
                <a:cs typeface="Arial"/>
              </a:rPr>
              <a:t>olarak en </a:t>
            </a:r>
            <a:r>
              <a:rPr sz="1400" spc="-5" dirty="0">
                <a:solidFill>
                  <a:srgbClr val="FFFFFF"/>
                </a:solidFill>
                <a:latin typeface="Arial"/>
                <a:cs typeface="Arial"/>
              </a:rPr>
              <a:t>yakın komşular</a:t>
            </a:r>
            <a:r>
              <a:rPr sz="1400" spc="-120" dirty="0">
                <a:solidFill>
                  <a:srgbClr val="FFFFFF"/>
                </a:solidFill>
                <a:latin typeface="Arial"/>
                <a:cs typeface="Arial"/>
              </a:rPr>
              <a:t> </a:t>
            </a:r>
            <a:r>
              <a:rPr sz="1400" spc="-10" dirty="0">
                <a:solidFill>
                  <a:srgbClr val="FFFFFF"/>
                </a:solidFill>
                <a:latin typeface="Arial"/>
                <a:cs typeface="Arial"/>
              </a:rPr>
              <a:t>bulunur.</a:t>
            </a:r>
            <a:endParaRPr sz="1400" dirty="0">
              <a:latin typeface="Arial"/>
              <a:cs typeface="Arial"/>
            </a:endParaRPr>
          </a:p>
          <a:p>
            <a:pPr marL="12700" marR="3710211">
              <a:buSzPct val="92857"/>
              <a:buAutoNum type="arabicPeriod"/>
              <a:tabLst>
                <a:tab pos="162556" algn="l"/>
              </a:tabLst>
            </a:pPr>
            <a:r>
              <a:rPr sz="1400" spc="-5" dirty="0">
                <a:solidFill>
                  <a:srgbClr val="FFFFFF"/>
                </a:solidFill>
                <a:latin typeface="Arial"/>
                <a:cs typeface="Arial"/>
              </a:rPr>
              <a:t>En </a:t>
            </a:r>
            <a:r>
              <a:rPr sz="1400" spc="-10" dirty="0">
                <a:solidFill>
                  <a:srgbClr val="FFFFFF"/>
                </a:solidFill>
                <a:latin typeface="Arial"/>
                <a:cs typeface="Arial"/>
              </a:rPr>
              <a:t>yakın </a:t>
            </a:r>
            <a:r>
              <a:rPr sz="1400" spc="-5" dirty="0">
                <a:solidFill>
                  <a:srgbClr val="FFFFFF"/>
                </a:solidFill>
                <a:latin typeface="Arial"/>
                <a:cs typeface="Arial"/>
              </a:rPr>
              <a:t>komşu </a:t>
            </a:r>
            <a:r>
              <a:rPr sz="1400" dirty="0">
                <a:solidFill>
                  <a:srgbClr val="FFFFFF"/>
                </a:solidFill>
                <a:latin typeface="Arial"/>
                <a:cs typeface="Arial"/>
              </a:rPr>
              <a:t>kategorileri</a:t>
            </a:r>
            <a:r>
              <a:rPr sz="1400" spc="-105" dirty="0">
                <a:solidFill>
                  <a:srgbClr val="FFFFFF"/>
                </a:solidFill>
                <a:latin typeface="Arial"/>
                <a:cs typeface="Arial"/>
              </a:rPr>
              <a:t> </a:t>
            </a:r>
            <a:r>
              <a:rPr sz="1400" spc="-10" dirty="0">
                <a:solidFill>
                  <a:srgbClr val="FFFFFF"/>
                </a:solidFill>
                <a:latin typeface="Arial"/>
                <a:cs typeface="Arial"/>
              </a:rPr>
              <a:t>toplanır.  </a:t>
            </a:r>
            <a:r>
              <a:rPr sz="1400" spc="-5" dirty="0">
                <a:solidFill>
                  <a:srgbClr val="FFFFFF"/>
                </a:solidFill>
                <a:latin typeface="Arial"/>
                <a:cs typeface="Arial"/>
              </a:rPr>
              <a:t>5.En uygun komşu </a:t>
            </a:r>
            <a:r>
              <a:rPr sz="1400" dirty="0">
                <a:solidFill>
                  <a:srgbClr val="FFFFFF"/>
                </a:solidFill>
                <a:latin typeface="Arial"/>
                <a:cs typeface="Arial"/>
              </a:rPr>
              <a:t>kategorisi</a:t>
            </a:r>
            <a:r>
              <a:rPr sz="1400" spc="-100" dirty="0">
                <a:solidFill>
                  <a:srgbClr val="FFFFFF"/>
                </a:solidFill>
                <a:latin typeface="Arial"/>
                <a:cs typeface="Arial"/>
              </a:rPr>
              <a:t> </a:t>
            </a:r>
            <a:r>
              <a:rPr sz="1400" spc="-10" dirty="0">
                <a:solidFill>
                  <a:srgbClr val="FFFFFF"/>
                </a:solidFill>
                <a:latin typeface="Arial"/>
                <a:cs typeface="Arial"/>
              </a:rPr>
              <a:t>seçilir.</a:t>
            </a:r>
            <a:endParaRPr sz="1400" dirty="0">
              <a:latin typeface="Arial"/>
              <a:cs typeface="Arial"/>
            </a:endParaRPr>
          </a:p>
        </p:txBody>
      </p:sp>
    </p:spTree>
    <p:extLst>
      <p:ext uri="{BB962C8B-B14F-4D97-AF65-F5344CB8AC3E}">
        <p14:creationId xmlns:p14="http://schemas.microsoft.com/office/powerpoint/2010/main" val="5368235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476250"/>
            <a:ext cx="6027492" cy="289823"/>
          </a:xfrm>
          <a:prstGeom prst="rect">
            <a:avLst/>
          </a:prstGeom>
        </p:spPr>
        <p:txBody>
          <a:bodyPr vert="horz" wrap="square" lIns="0" tIns="12700" rIns="0" bIns="0" rtlCol="0">
            <a:spAutoFit/>
          </a:bodyPr>
          <a:lstStyle/>
          <a:p>
            <a:pPr marL="12700">
              <a:spcBef>
                <a:spcPts val="100"/>
              </a:spcBef>
            </a:pPr>
            <a:r>
              <a:rPr b="1" spc="-5" dirty="0">
                <a:solidFill>
                  <a:srgbClr val="FFFFFF"/>
                </a:solidFill>
                <a:latin typeface="+mj-lt"/>
                <a:cs typeface="Carlito"/>
              </a:rPr>
              <a:t>K-NN </a:t>
            </a:r>
            <a:r>
              <a:rPr b="1" dirty="0">
                <a:solidFill>
                  <a:srgbClr val="FFFFFF"/>
                </a:solidFill>
                <a:latin typeface="+mj-lt"/>
                <a:cs typeface="Carlito"/>
              </a:rPr>
              <a:t>– En </a:t>
            </a:r>
            <a:r>
              <a:rPr b="1" spc="-5" dirty="0">
                <a:solidFill>
                  <a:srgbClr val="FFFFFF"/>
                </a:solidFill>
                <a:latin typeface="+mj-lt"/>
                <a:cs typeface="Carlito"/>
              </a:rPr>
              <a:t>yakın </a:t>
            </a:r>
            <a:r>
              <a:rPr b="1" spc="-10" dirty="0">
                <a:solidFill>
                  <a:srgbClr val="FFFFFF"/>
                </a:solidFill>
                <a:latin typeface="+mj-lt"/>
                <a:cs typeface="Carlito"/>
              </a:rPr>
              <a:t>komşu</a:t>
            </a:r>
            <a:r>
              <a:rPr b="1" spc="-75" dirty="0">
                <a:solidFill>
                  <a:srgbClr val="FFFFFF"/>
                </a:solidFill>
                <a:latin typeface="+mj-lt"/>
                <a:cs typeface="Carlito"/>
              </a:rPr>
              <a:t> </a:t>
            </a:r>
            <a:r>
              <a:rPr b="1" spc="-5" dirty="0">
                <a:solidFill>
                  <a:srgbClr val="FFFFFF"/>
                </a:solidFill>
                <a:latin typeface="+mj-lt"/>
                <a:cs typeface="Carlito"/>
              </a:rPr>
              <a:t>algoritması</a:t>
            </a:r>
            <a:endParaRPr dirty="0">
              <a:latin typeface="+mj-lt"/>
              <a:cs typeface="Carlito"/>
            </a:endParaRPr>
          </a:p>
        </p:txBody>
      </p:sp>
      <p:sp>
        <p:nvSpPr>
          <p:cNvPr id="3" name="object 3"/>
          <p:cNvSpPr/>
          <p:nvPr/>
        </p:nvSpPr>
        <p:spPr>
          <a:xfrm>
            <a:off x="5647945" y="1719224"/>
            <a:ext cx="3496055" cy="2199131"/>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51342" y="1365655"/>
            <a:ext cx="5059680" cy="2906267"/>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992290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476250"/>
            <a:ext cx="5733578" cy="289823"/>
          </a:xfrm>
          <a:prstGeom prst="rect">
            <a:avLst/>
          </a:prstGeom>
        </p:spPr>
        <p:txBody>
          <a:bodyPr vert="horz" wrap="square" lIns="0" tIns="12700" rIns="0" bIns="0" rtlCol="0">
            <a:spAutoFit/>
          </a:bodyPr>
          <a:lstStyle/>
          <a:p>
            <a:pPr marL="12700">
              <a:spcBef>
                <a:spcPts val="100"/>
              </a:spcBef>
            </a:pPr>
            <a:r>
              <a:rPr b="1" spc="-5" dirty="0">
                <a:solidFill>
                  <a:srgbClr val="FFFFFF"/>
                </a:solidFill>
                <a:latin typeface="+mj-lt"/>
                <a:cs typeface="Carlito"/>
              </a:rPr>
              <a:t>K-NN </a:t>
            </a:r>
            <a:r>
              <a:rPr b="1" dirty="0">
                <a:solidFill>
                  <a:srgbClr val="FFFFFF"/>
                </a:solidFill>
                <a:latin typeface="+mj-lt"/>
                <a:cs typeface="Carlito"/>
              </a:rPr>
              <a:t>– En </a:t>
            </a:r>
            <a:r>
              <a:rPr b="1" spc="-5" dirty="0">
                <a:solidFill>
                  <a:srgbClr val="FFFFFF"/>
                </a:solidFill>
                <a:latin typeface="+mj-lt"/>
                <a:cs typeface="Carlito"/>
              </a:rPr>
              <a:t>yakın </a:t>
            </a:r>
            <a:r>
              <a:rPr b="1" spc="-10" dirty="0">
                <a:solidFill>
                  <a:srgbClr val="FFFFFF"/>
                </a:solidFill>
                <a:latin typeface="+mj-lt"/>
                <a:cs typeface="Carlito"/>
              </a:rPr>
              <a:t>komşu</a:t>
            </a:r>
            <a:r>
              <a:rPr b="1" spc="-75" dirty="0">
                <a:solidFill>
                  <a:srgbClr val="FFFFFF"/>
                </a:solidFill>
                <a:latin typeface="+mj-lt"/>
                <a:cs typeface="Carlito"/>
              </a:rPr>
              <a:t> </a:t>
            </a:r>
            <a:r>
              <a:rPr b="1" spc="-5" dirty="0">
                <a:solidFill>
                  <a:srgbClr val="FFFFFF"/>
                </a:solidFill>
                <a:latin typeface="+mj-lt"/>
                <a:cs typeface="Carlito"/>
              </a:rPr>
              <a:t>algoritması</a:t>
            </a:r>
            <a:endParaRPr dirty="0">
              <a:latin typeface="+mj-lt"/>
              <a:cs typeface="Carlito"/>
            </a:endParaRPr>
          </a:p>
        </p:txBody>
      </p:sp>
      <p:sp>
        <p:nvSpPr>
          <p:cNvPr id="3" name="object 3"/>
          <p:cNvSpPr/>
          <p:nvPr/>
        </p:nvSpPr>
        <p:spPr>
          <a:xfrm>
            <a:off x="5175286" y="1185672"/>
            <a:ext cx="3496055" cy="219913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2022" y="1185672"/>
            <a:ext cx="2592324" cy="247192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092195" y="1185673"/>
            <a:ext cx="1754124" cy="147827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734782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38680" y="127907"/>
            <a:ext cx="5733578" cy="289823"/>
          </a:xfrm>
          <a:prstGeom prst="rect">
            <a:avLst/>
          </a:prstGeom>
        </p:spPr>
        <p:txBody>
          <a:bodyPr vert="horz" wrap="square" lIns="0" tIns="12700" rIns="0" bIns="0" rtlCol="0">
            <a:spAutoFit/>
          </a:bodyPr>
          <a:lstStyle/>
          <a:p>
            <a:pPr marL="12700">
              <a:spcBef>
                <a:spcPts val="100"/>
              </a:spcBef>
            </a:pPr>
            <a:r>
              <a:rPr b="1" spc="-5" dirty="0">
                <a:solidFill>
                  <a:srgbClr val="FFFFFF"/>
                </a:solidFill>
                <a:latin typeface="+mj-lt"/>
                <a:cs typeface="Carlito"/>
              </a:rPr>
              <a:t>K-NN </a:t>
            </a:r>
            <a:r>
              <a:rPr b="1" dirty="0">
                <a:solidFill>
                  <a:srgbClr val="FFFFFF"/>
                </a:solidFill>
                <a:latin typeface="+mj-lt"/>
                <a:cs typeface="Carlito"/>
              </a:rPr>
              <a:t>– </a:t>
            </a:r>
            <a:r>
              <a:rPr lang="tr-TR" b="1" dirty="0">
                <a:solidFill>
                  <a:srgbClr val="FFFFFF"/>
                </a:solidFill>
                <a:latin typeface="+mj-lt"/>
                <a:cs typeface="Carlito"/>
              </a:rPr>
              <a:t>Uygulama-&gt;KNN.py</a:t>
            </a:r>
            <a:endParaRPr dirty="0">
              <a:latin typeface="+mj-lt"/>
              <a:cs typeface="Carlito"/>
            </a:endParaRPr>
          </a:p>
        </p:txBody>
      </p:sp>
      <p:pic>
        <p:nvPicPr>
          <p:cNvPr id="7" name="Resim 6">
            <a:extLst>
              <a:ext uri="{FF2B5EF4-FFF2-40B4-BE49-F238E27FC236}">
                <a16:creationId xmlns:a16="http://schemas.microsoft.com/office/drawing/2014/main" id="{BECFD4A6-656C-5B57-E5F2-E9C45DC4C703}"/>
              </a:ext>
            </a:extLst>
          </p:cNvPr>
          <p:cNvPicPr>
            <a:picLocks noChangeAspect="1"/>
          </p:cNvPicPr>
          <p:nvPr/>
        </p:nvPicPr>
        <p:blipFill>
          <a:blip r:embed="rId2"/>
          <a:stretch>
            <a:fillRect/>
          </a:stretch>
        </p:blipFill>
        <p:spPr>
          <a:xfrm>
            <a:off x="1211475" y="515593"/>
            <a:ext cx="5860783" cy="4500000"/>
          </a:xfrm>
          <a:prstGeom prst="rect">
            <a:avLst/>
          </a:prstGeom>
        </p:spPr>
      </p:pic>
    </p:spTree>
    <p:extLst>
      <p:ext uri="{BB962C8B-B14F-4D97-AF65-F5344CB8AC3E}">
        <p14:creationId xmlns:p14="http://schemas.microsoft.com/office/powerpoint/2010/main" val="6799191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b="1" dirty="0"/>
              <a:t>Karar Ağacı ve Rastgele Orman…</a:t>
            </a:r>
            <a:endParaRPr lang="tr-TR" sz="1400" dirty="0">
              <a:latin typeface="Calibri" panose="020F0502020204030204" pitchFamily="34" charset="0"/>
              <a:cs typeface="Calibri" panose="020F0502020204030204" pitchFamily="34" charset="0"/>
            </a:endParaRP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2" name="Resim 1"/>
          <p:cNvPicPr>
            <a:picLocks noChangeAspect="1"/>
          </p:cNvPicPr>
          <p:nvPr/>
        </p:nvPicPr>
        <p:blipFill>
          <a:blip r:embed="rId2"/>
          <a:stretch>
            <a:fillRect/>
          </a:stretch>
        </p:blipFill>
        <p:spPr>
          <a:xfrm>
            <a:off x="4672193" y="1238205"/>
            <a:ext cx="4243613" cy="3443523"/>
          </a:xfrm>
          <a:prstGeom prst="rect">
            <a:avLst/>
          </a:prstGeom>
        </p:spPr>
      </p:pic>
      <p:pic>
        <p:nvPicPr>
          <p:cNvPr id="8" name="Resim 7"/>
          <p:cNvPicPr>
            <a:picLocks noChangeAspect="1"/>
          </p:cNvPicPr>
          <p:nvPr/>
        </p:nvPicPr>
        <p:blipFill>
          <a:blip r:embed="rId3"/>
          <a:stretch>
            <a:fillRect/>
          </a:stretch>
        </p:blipFill>
        <p:spPr>
          <a:xfrm>
            <a:off x="414961" y="1372641"/>
            <a:ext cx="4166309" cy="2372741"/>
          </a:xfrm>
          <a:prstGeom prst="rect">
            <a:avLst/>
          </a:prstGeom>
        </p:spPr>
      </p:pic>
    </p:spTree>
    <p:extLst>
      <p:ext uri="{BB962C8B-B14F-4D97-AF65-F5344CB8AC3E}">
        <p14:creationId xmlns:p14="http://schemas.microsoft.com/office/powerpoint/2010/main" val="14728373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b="1" dirty="0"/>
              <a:t>Karar Ağacı ve Rastgele Orman…</a:t>
            </a:r>
            <a:endParaRPr lang="tr-TR" sz="1400" dirty="0">
              <a:latin typeface="Calibri" panose="020F0502020204030204" pitchFamily="34" charset="0"/>
              <a:cs typeface="Calibri" panose="020F0502020204030204" pitchFamily="34" charset="0"/>
            </a:endParaRP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1026" name="Picture 2" descr="Random Forests Understan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7594" y="875049"/>
            <a:ext cx="6008100" cy="4070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990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Veri hazırlama ve Modelleme…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28678" name="Picture 6" descr="Machine Learning vs Traditional Programm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1478" y="952014"/>
            <a:ext cx="5648303" cy="3714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5402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Eğitimi ve Test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342900" indent="-342900">
              <a:buFont typeface="Arial" panose="020B0604020202020204" pitchFamily="34" charset="0"/>
              <a:buChar char="•"/>
            </a:pPr>
            <a:r>
              <a:rPr lang="tr-TR" sz="2400" b="1" dirty="0" err="1">
                <a:latin typeface="Calibri" panose="020F0502020204030204" pitchFamily="34" charset="0"/>
                <a:cs typeface="Calibri" panose="020F0502020204030204" pitchFamily="34" charset="0"/>
              </a:rPr>
              <a:t>Bootstrap</a:t>
            </a:r>
            <a:endParaRPr lang="tr-TR" sz="2400" b="1"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tr-TR" sz="2400" b="1" dirty="0">
                <a:latin typeface="Calibri" panose="020F0502020204030204" pitchFamily="34" charset="0"/>
                <a:cs typeface="Calibri" panose="020F0502020204030204" pitchFamily="34" charset="0"/>
              </a:rPr>
              <a:t>Dışarıda Tutma </a:t>
            </a:r>
          </a:p>
          <a:p>
            <a:pPr marL="342900" indent="-342900">
              <a:buFont typeface="Arial" panose="020B0604020202020204" pitchFamily="34" charset="0"/>
              <a:buChar char="•"/>
            </a:pPr>
            <a:r>
              <a:rPr lang="tr-TR" sz="2400" b="1" dirty="0">
                <a:latin typeface="Calibri" panose="020F0502020204030204" pitchFamily="34" charset="0"/>
                <a:cs typeface="Calibri" panose="020F0502020204030204" pitchFamily="34" charset="0"/>
              </a:rPr>
              <a:t>Çapraz doğrulama </a:t>
            </a:r>
          </a:p>
          <a:p>
            <a:endParaRPr lang="tr-TR"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043318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6">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Unvan 2"/>
          <p:cNvSpPr>
            <a:spLocks noGrp="1"/>
          </p:cNvSpPr>
          <p:nvPr>
            <p:ph type="title"/>
          </p:nvPr>
        </p:nvSpPr>
        <p:spPr>
          <a:xfrm>
            <a:off x="69742" y="130524"/>
            <a:ext cx="8741044" cy="833882"/>
          </a:xfrm>
          <a:prstGeom prst="ellipse">
            <a:avLst/>
          </a:prstGeom>
        </p:spPr>
        <p:txBody>
          <a:bodyPr vert="horz" lIns="91440" tIns="45720" rIns="91440" bIns="45720" rtlCol="0" anchor="ctr">
            <a:normAutofit fontScale="90000"/>
          </a:bodyPr>
          <a:lstStyle/>
          <a:p>
            <a:pPr algn="ctr" defTabSz="914400"/>
            <a:r>
              <a:rPr lang="en-US" sz="2100" b="1" kern="1200" dirty="0" err="1">
                <a:solidFill>
                  <a:schemeClr val="tx1"/>
                </a:solidFill>
                <a:latin typeface="+mj-lt"/>
                <a:ea typeface="+mj-ea"/>
                <a:cs typeface="+mj-cs"/>
              </a:rPr>
              <a:t>Yeniden</a:t>
            </a:r>
            <a:r>
              <a:rPr lang="en-US" sz="2100" b="1" kern="1200" dirty="0">
                <a:solidFill>
                  <a:schemeClr val="tx1"/>
                </a:solidFill>
                <a:latin typeface="+mj-lt"/>
                <a:ea typeface="+mj-ea"/>
                <a:cs typeface="+mj-cs"/>
              </a:rPr>
              <a:t> </a:t>
            </a:r>
            <a:r>
              <a:rPr lang="en-US" sz="2100" b="1" kern="1200" dirty="0" err="1">
                <a:solidFill>
                  <a:schemeClr val="tx1"/>
                </a:solidFill>
                <a:latin typeface="+mj-lt"/>
                <a:ea typeface="+mj-ea"/>
                <a:cs typeface="+mj-cs"/>
              </a:rPr>
              <a:t>Örnekleme</a:t>
            </a:r>
            <a:r>
              <a:rPr lang="en-US" sz="2100" b="1" kern="1200" dirty="0">
                <a:solidFill>
                  <a:schemeClr val="tx1"/>
                </a:solidFill>
                <a:latin typeface="+mj-lt"/>
                <a:ea typeface="+mj-ea"/>
                <a:cs typeface="+mj-cs"/>
              </a:rPr>
              <a:t> (</a:t>
            </a:r>
            <a:r>
              <a:rPr lang="en-US" sz="2100" b="1" kern="1200" dirty="0" err="1">
                <a:solidFill>
                  <a:schemeClr val="tx1"/>
                </a:solidFill>
                <a:latin typeface="+mj-lt"/>
                <a:ea typeface="+mj-ea"/>
                <a:cs typeface="+mj-cs"/>
              </a:rPr>
              <a:t>Bootsrap</a:t>
            </a:r>
            <a:r>
              <a:rPr lang="tr-TR" sz="2100" b="1" kern="1200" dirty="0">
                <a:solidFill>
                  <a:schemeClr val="tx1"/>
                </a:solidFill>
                <a:latin typeface="+mj-lt"/>
                <a:ea typeface="+mj-ea"/>
                <a:cs typeface="+mj-cs"/>
              </a:rPr>
              <a:t> Cross-</a:t>
            </a:r>
            <a:r>
              <a:rPr lang="tr-TR" sz="2100" b="1" kern="1200" dirty="0" err="1">
                <a:solidFill>
                  <a:schemeClr val="tx1"/>
                </a:solidFill>
                <a:latin typeface="+mj-lt"/>
                <a:ea typeface="+mj-ea"/>
                <a:cs typeface="+mj-cs"/>
              </a:rPr>
              <a:t>Validation</a:t>
            </a:r>
            <a:r>
              <a:rPr lang="tr-TR" sz="2100" b="1" dirty="0"/>
              <a:t>)</a:t>
            </a:r>
            <a:endParaRPr lang="en-US" sz="2100" kern="1200" dirty="0">
              <a:solidFill>
                <a:schemeClr val="tx1"/>
              </a:solidFill>
              <a:latin typeface="+mj-lt"/>
              <a:ea typeface="+mj-ea"/>
              <a:cs typeface="+mj-cs"/>
            </a:endParaRPr>
          </a:p>
        </p:txBody>
      </p:sp>
      <p:sp>
        <p:nvSpPr>
          <p:cNvPr id="5" name="TextBox 4">
            <a:extLst>
              <a:ext uri="{FF2B5EF4-FFF2-40B4-BE49-F238E27FC236}">
                <a16:creationId xmlns:a16="http://schemas.microsoft.com/office/drawing/2014/main" id="{0F1AAC6D-004F-8E6E-2117-6E9BFD405AE1}"/>
              </a:ext>
            </a:extLst>
          </p:cNvPr>
          <p:cNvSpPr txBox="1"/>
          <p:nvPr/>
        </p:nvSpPr>
        <p:spPr>
          <a:xfrm>
            <a:off x="241312" y="743236"/>
            <a:ext cx="8659090" cy="2675213"/>
          </a:xfrm>
          <a:prstGeom prst="rect">
            <a:avLst/>
          </a:prstGeom>
        </p:spPr>
        <p:txBody>
          <a:bodyPr vert="horz" lIns="91440" tIns="45720" rIns="91440" bIns="45720" rtlCol="0" anchor="ctr">
            <a:normAutofit fontScale="92500"/>
          </a:bodyPr>
          <a:lstStyle/>
          <a:p>
            <a:pPr indent="-228600" algn="just" defTabSz="914400">
              <a:lnSpc>
                <a:spcPct val="90000"/>
              </a:lnSpc>
              <a:spcAft>
                <a:spcPts val="600"/>
              </a:spcAft>
              <a:buFont typeface="Arial" panose="020B0604020202020204" pitchFamily="34" charset="0"/>
              <a:buChar char="•"/>
            </a:pPr>
            <a:r>
              <a:rPr lang="tr-TR" sz="1600" b="0" i="0" dirty="0">
                <a:effectLst/>
                <a:latin typeface="Times New Roman" panose="02020603050405020304" pitchFamily="18" charset="0"/>
                <a:cs typeface="Times New Roman" panose="02020603050405020304" pitchFamily="18" charset="0"/>
              </a:rPr>
              <a:t>İlk kez </a:t>
            </a:r>
            <a:r>
              <a:rPr lang="tr-TR" sz="1600" b="0" i="0" u="none" strike="noStrike"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Bradley </a:t>
            </a:r>
            <a:r>
              <a:rPr lang="tr-TR" sz="1600" b="0" i="0" u="none" strike="noStrike" dirty="0" err="1">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Efron</a:t>
            </a:r>
            <a:r>
              <a:rPr lang="tr-TR" sz="1600" b="0" i="0" dirty="0">
                <a:effectLst/>
                <a:latin typeface="Times New Roman" panose="02020603050405020304" pitchFamily="18" charset="0"/>
                <a:cs typeface="Times New Roman" panose="02020603050405020304" pitchFamily="18" charset="0"/>
              </a:rPr>
              <a:t> tarafından 1979 yılında ortaya atılan </a:t>
            </a:r>
            <a:r>
              <a:rPr lang="tr-TR" sz="1600" b="0" i="0" dirty="0" err="1">
                <a:effectLst/>
                <a:latin typeface="Times New Roman" panose="02020603050405020304" pitchFamily="18" charset="0"/>
                <a:cs typeface="Times New Roman" panose="02020603050405020304" pitchFamily="18" charset="0"/>
              </a:rPr>
              <a:t>Bootstrap</a:t>
            </a:r>
            <a:r>
              <a:rPr lang="tr-TR" sz="1600" b="0" i="0" dirty="0">
                <a:effectLst/>
                <a:latin typeface="Times New Roman" panose="02020603050405020304" pitchFamily="18" charset="0"/>
                <a:cs typeface="Times New Roman" panose="02020603050405020304" pitchFamily="18" charset="0"/>
              </a:rPr>
              <a:t> yöntemi, bir popülasyon hakkında birçok küçük örneklemin istatistiklerinin ortalamalarını kullanarak çıkarım yapmak için kullanılan bir yeniden örnekleme yöntemidir.</a:t>
            </a:r>
            <a:endParaRPr lang="tr-TR" sz="1600" dirty="0">
              <a:latin typeface="Times New Roman" panose="02020603050405020304" pitchFamily="18" charset="0"/>
              <a:cs typeface="Times New Roman" panose="02020603050405020304" pitchFamily="18" charset="0"/>
            </a:endParaRPr>
          </a:p>
          <a:p>
            <a:pPr indent="-228600" algn="just" defTabSz="914400">
              <a:lnSpc>
                <a:spcPct val="90000"/>
              </a:lnSpc>
              <a:spcAft>
                <a:spcPts val="600"/>
              </a:spcAft>
              <a:buFont typeface="Arial" panose="020B0604020202020204" pitchFamily="34" charset="0"/>
              <a:buChar char="•"/>
            </a:pPr>
            <a:r>
              <a:rPr lang="tr-TR" sz="1600" dirty="0" err="1">
                <a:latin typeface="Times New Roman" panose="02020603050405020304" pitchFamily="18" charset="0"/>
                <a:cs typeface="Times New Roman" panose="02020603050405020304" pitchFamily="18" charset="0"/>
              </a:rPr>
              <a:t>Bootstrap</a:t>
            </a:r>
            <a:r>
              <a:rPr lang="tr-TR" sz="1600" dirty="0">
                <a:latin typeface="Times New Roman" panose="02020603050405020304" pitchFamily="18" charset="0"/>
                <a:cs typeface="Times New Roman" panose="02020603050405020304" pitchFamily="18" charset="0"/>
              </a:rPr>
              <a:t> örnekleme yöntemini kullanarak örnekleme dağılımları oluşturulur. Süreç şöyle çalışır:</a:t>
            </a:r>
          </a:p>
          <a:p>
            <a:pPr marL="1200150" lvl="2" indent="-228600" algn="just" defTabSz="914400">
              <a:lnSpc>
                <a:spcPct val="90000"/>
              </a:lnSpc>
              <a:spcAft>
                <a:spcPts val="6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Kaç adet örnekleme ihtiyaç duyulduğu belirlenir.</a:t>
            </a:r>
          </a:p>
          <a:p>
            <a:pPr marL="1200150" lvl="2" indent="-228600" algn="just" defTabSz="914400">
              <a:lnSpc>
                <a:spcPct val="90000"/>
              </a:lnSpc>
              <a:spcAft>
                <a:spcPts val="600"/>
              </a:spcAft>
              <a:buFont typeface="Arial" panose="020B0604020202020204" pitchFamily="34" charset="0"/>
              <a:buChar char="•"/>
            </a:pPr>
            <a:r>
              <a:rPr lang="tr-TR" sz="1600" dirty="0">
                <a:solidFill>
                  <a:srgbClr val="FFFF00"/>
                </a:solidFill>
                <a:latin typeface="Times New Roman" panose="02020603050405020304" pitchFamily="18" charset="0"/>
                <a:cs typeface="Times New Roman" panose="02020603050405020304" pitchFamily="18" charset="0"/>
              </a:rPr>
              <a:t>Basit tesadüfi örnekleme yöntemi ile “örneklem ile aynı büyüklükte” örneklemler üretilir.</a:t>
            </a:r>
          </a:p>
          <a:p>
            <a:pPr marL="1200150" lvl="2" indent="-228600" algn="just" defTabSz="914400">
              <a:lnSpc>
                <a:spcPct val="90000"/>
              </a:lnSpc>
              <a:spcAft>
                <a:spcPts val="6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Her bir örneklemin istatistiği (ortalama, varyans vs.) hesaplanır.</a:t>
            </a:r>
          </a:p>
          <a:p>
            <a:pPr marL="1200150" lvl="2" indent="-228600" algn="just" defTabSz="914400">
              <a:lnSpc>
                <a:spcPct val="90000"/>
              </a:lnSpc>
              <a:spcAft>
                <a:spcPts val="6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Her bir örneklemden hesaplanan istatistikler ile örnekleme dağılımı oluşturulur.</a:t>
            </a:r>
          </a:p>
          <a:p>
            <a:pPr marL="0" lvl="2" indent="-228600" algn="just" defTabSz="914400">
              <a:lnSpc>
                <a:spcPct val="90000"/>
              </a:lnSpc>
              <a:spcAft>
                <a:spcPts val="6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Bu yöntem ile üretilen örneklemleri kullanarak, makine öğrenmesi modellerinin, test verisi üzerinde denemeden önce, yeni bir veri seti üzerinde performansını denemek ve optimize etmek mümkündür.</a:t>
            </a:r>
          </a:p>
        </p:txBody>
      </p:sp>
      <p:pic>
        <p:nvPicPr>
          <p:cNvPr id="9" name="Picture 8">
            <a:extLst>
              <a:ext uri="{FF2B5EF4-FFF2-40B4-BE49-F238E27FC236}">
                <a16:creationId xmlns:a16="http://schemas.microsoft.com/office/drawing/2014/main" id="{4DECDB1D-88EC-833C-C49C-20AF21BF573E}"/>
              </a:ext>
            </a:extLst>
          </p:cNvPr>
          <p:cNvPicPr>
            <a:picLocks noChangeAspect="1"/>
          </p:cNvPicPr>
          <p:nvPr/>
        </p:nvPicPr>
        <p:blipFill>
          <a:blip r:embed="rId3"/>
          <a:stretch>
            <a:fillRect/>
          </a:stretch>
        </p:blipFill>
        <p:spPr>
          <a:xfrm>
            <a:off x="2840135" y="3475411"/>
            <a:ext cx="3119989" cy="1505395"/>
          </a:xfrm>
          <a:prstGeom prst="rect">
            <a:avLst/>
          </a:prstGeom>
        </p:spPr>
      </p:pic>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604501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6">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Unvan 2"/>
          <p:cNvSpPr>
            <a:spLocks noGrp="1"/>
          </p:cNvSpPr>
          <p:nvPr>
            <p:ph type="title"/>
          </p:nvPr>
        </p:nvSpPr>
        <p:spPr>
          <a:xfrm>
            <a:off x="69742" y="130524"/>
            <a:ext cx="8741044" cy="833882"/>
          </a:xfrm>
          <a:prstGeom prst="ellipse">
            <a:avLst/>
          </a:prstGeom>
        </p:spPr>
        <p:txBody>
          <a:bodyPr vert="horz" lIns="91440" tIns="45720" rIns="91440" bIns="45720" rtlCol="0" anchor="ctr">
            <a:normAutofit fontScale="90000"/>
          </a:bodyPr>
          <a:lstStyle/>
          <a:p>
            <a:pPr algn="ctr" defTabSz="914400"/>
            <a:r>
              <a:rPr lang="en-US" sz="2100" b="1" kern="1200" dirty="0" err="1">
                <a:solidFill>
                  <a:schemeClr val="tx1"/>
                </a:solidFill>
                <a:latin typeface="+mj-lt"/>
                <a:ea typeface="+mj-ea"/>
                <a:cs typeface="+mj-cs"/>
              </a:rPr>
              <a:t>Yeniden</a:t>
            </a:r>
            <a:r>
              <a:rPr lang="en-US" sz="2100" b="1" kern="1200" dirty="0">
                <a:solidFill>
                  <a:schemeClr val="tx1"/>
                </a:solidFill>
                <a:latin typeface="+mj-lt"/>
                <a:ea typeface="+mj-ea"/>
                <a:cs typeface="+mj-cs"/>
              </a:rPr>
              <a:t> </a:t>
            </a:r>
            <a:r>
              <a:rPr lang="en-US" sz="2100" b="1" kern="1200" dirty="0" err="1">
                <a:solidFill>
                  <a:schemeClr val="tx1"/>
                </a:solidFill>
                <a:latin typeface="+mj-lt"/>
                <a:ea typeface="+mj-ea"/>
                <a:cs typeface="+mj-cs"/>
              </a:rPr>
              <a:t>Örnekleme</a:t>
            </a:r>
            <a:r>
              <a:rPr lang="en-US" sz="2100" b="1" kern="1200" dirty="0">
                <a:solidFill>
                  <a:schemeClr val="tx1"/>
                </a:solidFill>
                <a:latin typeface="+mj-lt"/>
                <a:ea typeface="+mj-ea"/>
                <a:cs typeface="+mj-cs"/>
              </a:rPr>
              <a:t> (</a:t>
            </a:r>
            <a:r>
              <a:rPr lang="en-US" sz="2100" b="1" kern="1200" dirty="0" err="1">
                <a:solidFill>
                  <a:schemeClr val="tx1"/>
                </a:solidFill>
                <a:latin typeface="+mj-lt"/>
                <a:ea typeface="+mj-ea"/>
                <a:cs typeface="+mj-cs"/>
              </a:rPr>
              <a:t>Bootsrap</a:t>
            </a:r>
            <a:r>
              <a:rPr lang="tr-TR" sz="2100" b="1" kern="1200" dirty="0">
                <a:solidFill>
                  <a:schemeClr val="tx1"/>
                </a:solidFill>
                <a:latin typeface="+mj-lt"/>
                <a:ea typeface="+mj-ea"/>
                <a:cs typeface="+mj-cs"/>
              </a:rPr>
              <a:t> Cross-</a:t>
            </a:r>
            <a:r>
              <a:rPr lang="tr-TR" sz="2100" b="1" kern="1200" dirty="0" err="1">
                <a:solidFill>
                  <a:schemeClr val="tx1"/>
                </a:solidFill>
                <a:latin typeface="+mj-lt"/>
                <a:ea typeface="+mj-ea"/>
                <a:cs typeface="+mj-cs"/>
              </a:rPr>
              <a:t>Validation</a:t>
            </a:r>
            <a:r>
              <a:rPr lang="tr-TR" sz="2100" b="1" dirty="0"/>
              <a:t>)</a:t>
            </a:r>
            <a:endParaRPr lang="en-US" sz="2100" kern="1200" dirty="0">
              <a:solidFill>
                <a:schemeClr val="tx1"/>
              </a:solidFill>
              <a:latin typeface="+mj-lt"/>
              <a:ea typeface="+mj-ea"/>
              <a:cs typeface="+mj-cs"/>
            </a:endParaRP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sp>
        <p:nvSpPr>
          <p:cNvPr id="4" name="Metin kutusu 3">
            <a:extLst>
              <a:ext uri="{FF2B5EF4-FFF2-40B4-BE49-F238E27FC236}">
                <a16:creationId xmlns:a16="http://schemas.microsoft.com/office/drawing/2014/main" id="{65897EAF-FC09-7879-5969-B9A7A2D6576C}"/>
              </a:ext>
            </a:extLst>
          </p:cNvPr>
          <p:cNvSpPr txBox="1"/>
          <p:nvPr/>
        </p:nvSpPr>
        <p:spPr>
          <a:xfrm>
            <a:off x="144447" y="758936"/>
            <a:ext cx="8831803" cy="3985706"/>
          </a:xfrm>
          <a:prstGeom prst="rect">
            <a:avLst/>
          </a:prstGeom>
          <a:noFill/>
        </p:spPr>
        <p:txBody>
          <a:bodyPr wrap="square">
            <a:spAutoFit/>
          </a:bodyPr>
          <a:lstStyle/>
          <a:p>
            <a:pPr marL="285750" indent="-285750" algn="just" defTabSz="914400">
              <a:spcAft>
                <a:spcPts val="600"/>
              </a:spcAft>
              <a:buFont typeface="Arial" panose="020B0604020202020204" pitchFamily="34" charset="0"/>
              <a:buChar char="•"/>
            </a:pPr>
            <a:r>
              <a:rPr lang="tr-TR" sz="1700" b="0" i="0" dirty="0" err="1">
                <a:effectLst/>
                <a:latin typeface="Times New Roman" panose="02020603050405020304" pitchFamily="18" charset="0"/>
                <a:cs typeface="Times New Roman" panose="02020603050405020304" pitchFamily="18" charset="0"/>
              </a:rPr>
              <a:t>Bootstrap</a:t>
            </a:r>
            <a:r>
              <a:rPr lang="tr-TR" sz="1700" b="0" i="0" dirty="0">
                <a:effectLst/>
                <a:latin typeface="Times New Roman" panose="02020603050405020304" pitchFamily="18" charset="0"/>
                <a:cs typeface="Times New Roman" panose="02020603050405020304" pitchFamily="18" charset="0"/>
              </a:rPr>
              <a:t> çapraz doğrulama (</a:t>
            </a:r>
            <a:r>
              <a:rPr lang="tr-TR" sz="1700" b="0" i="0" dirty="0" err="1">
                <a:effectLst/>
                <a:latin typeface="Times New Roman" panose="02020603050405020304" pitchFamily="18" charset="0"/>
                <a:cs typeface="Times New Roman" panose="02020603050405020304" pitchFamily="18" charset="0"/>
              </a:rPr>
              <a:t>Bootstrap</a:t>
            </a:r>
            <a:r>
              <a:rPr lang="tr-TR" sz="1700" b="0" i="0" dirty="0">
                <a:effectLst/>
                <a:latin typeface="Times New Roman" panose="02020603050405020304" pitchFamily="18" charset="0"/>
                <a:cs typeface="Times New Roman" panose="02020603050405020304" pitchFamily="18" charset="0"/>
              </a:rPr>
              <a:t> Cross-</a:t>
            </a:r>
            <a:r>
              <a:rPr lang="tr-TR" sz="1700" b="0" i="0" dirty="0" err="1">
                <a:effectLst/>
                <a:latin typeface="Times New Roman" panose="02020603050405020304" pitchFamily="18" charset="0"/>
                <a:cs typeface="Times New Roman" panose="02020603050405020304" pitchFamily="18" charset="0"/>
              </a:rPr>
              <a:t>Validation</a:t>
            </a:r>
            <a:r>
              <a:rPr lang="tr-TR" sz="1700" b="0" i="0" dirty="0">
                <a:effectLst/>
                <a:latin typeface="Times New Roman" panose="02020603050405020304" pitchFamily="18" charset="0"/>
                <a:cs typeface="Times New Roman" panose="02020603050405020304" pitchFamily="18" charset="0"/>
              </a:rPr>
              <a:t>), makine öğrenimi modellerinin performansını değerlendirmek için kullanılan bir çapraz doğrulama tekniğidir. </a:t>
            </a:r>
            <a:r>
              <a:rPr lang="tr-TR" sz="1700" b="0" i="0" dirty="0" err="1">
                <a:effectLst/>
                <a:latin typeface="Times New Roman" panose="02020603050405020304" pitchFamily="18" charset="0"/>
                <a:cs typeface="Times New Roman" panose="02020603050405020304" pitchFamily="18" charset="0"/>
              </a:rPr>
              <a:t>Bootstrap</a:t>
            </a:r>
            <a:r>
              <a:rPr lang="tr-TR" sz="1700" b="0" i="0" dirty="0">
                <a:effectLst/>
                <a:latin typeface="Times New Roman" panose="02020603050405020304" pitchFamily="18" charset="0"/>
                <a:cs typeface="Times New Roman" panose="02020603050405020304" pitchFamily="18" charset="0"/>
              </a:rPr>
              <a:t>, veri setinden rastgele örneklem alma işlemine dayalıdır ve veriye dayalı model performansı tahminlerini daha güvenilir hale getirir. </a:t>
            </a:r>
            <a:r>
              <a:rPr lang="tr-TR" sz="1700" b="0" i="0" dirty="0" err="1">
                <a:effectLst/>
                <a:latin typeface="Times New Roman" panose="02020603050405020304" pitchFamily="18" charset="0"/>
                <a:cs typeface="Times New Roman" panose="02020603050405020304" pitchFamily="18" charset="0"/>
              </a:rPr>
              <a:t>Bootstrap</a:t>
            </a:r>
            <a:r>
              <a:rPr lang="tr-TR" sz="1700" b="0" i="0" dirty="0">
                <a:effectLst/>
                <a:latin typeface="Times New Roman" panose="02020603050405020304" pitchFamily="18" charset="0"/>
                <a:cs typeface="Times New Roman" panose="02020603050405020304" pitchFamily="18" charset="0"/>
              </a:rPr>
              <a:t> çapraz doğrulamanın nasıl çalıştığını açıklayan adımlar:</a:t>
            </a:r>
          </a:p>
          <a:p>
            <a:pPr marL="285750" indent="-285750" algn="just" defTabSz="914400">
              <a:spcAft>
                <a:spcPts val="600"/>
              </a:spcAft>
              <a:buFont typeface="Arial" panose="020B0604020202020204" pitchFamily="34" charset="0"/>
              <a:buChar char="•"/>
            </a:pPr>
            <a:r>
              <a:rPr lang="tr-TR" sz="1700" b="1" i="0" u="sng" dirty="0">
                <a:solidFill>
                  <a:srgbClr val="FFFF00"/>
                </a:solidFill>
                <a:effectLst/>
                <a:latin typeface="Times New Roman" panose="02020603050405020304" pitchFamily="18" charset="0"/>
                <a:cs typeface="Times New Roman" panose="02020603050405020304" pitchFamily="18" charset="0"/>
              </a:rPr>
              <a:t>Veri Seti Oluşturma: </a:t>
            </a:r>
            <a:r>
              <a:rPr lang="tr-TR" sz="1700" b="0" i="0" dirty="0">
                <a:effectLst/>
                <a:latin typeface="Times New Roman" panose="02020603050405020304" pitchFamily="18" charset="0"/>
                <a:cs typeface="Times New Roman" panose="02020603050405020304" pitchFamily="18" charset="0"/>
              </a:rPr>
              <a:t>İlk adım, orijinal veri setini kullanarak </a:t>
            </a:r>
            <a:r>
              <a:rPr lang="tr-TR" sz="1700" b="0" i="0" dirty="0" err="1">
                <a:effectLst/>
                <a:latin typeface="Times New Roman" panose="02020603050405020304" pitchFamily="18" charset="0"/>
                <a:cs typeface="Times New Roman" panose="02020603050405020304" pitchFamily="18" charset="0"/>
              </a:rPr>
              <a:t>bootstrap</a:t>
            </a:r>
            <a:r>
              <a:rPr lang="tr-TR" sz="1700" b="0" i="0" dirty="0">
                <a:effectLst/>
                <a:latin typeface="Times New Roman" panose="02020603050405020304" pitchFamily="18" charset="0"/>
                <a:cs typeface="Times New Roman" panose="02020603050405020304" pitchFamily="18" charset="0"/>
              </a:rPr>
              <a:t> örneklemlerini oluşturmaktır. Her bir </a:t>
            </a:r>
            <a:r>
              <a:rPr lang="tr-TR" sz="1700" b="0" i="0" dirty="0" err="1">
                <a:effectLst/>
                <a:latin typeface="Times New Roman" panose="02020603050405020304" pitchFamily="18" charset="0"/>
                <a:cs typeface="Times New Roman" panose="02020603050405020304" pitchFamily="18" charset="0"/>
              </a:rPr>
              <a:t>bootstrap</a:t>
            </a:r>
            <a:r>
              <a:rPr lang="tr-TR" sz="1700" b="0" i="0" dirty="0">
                <a:effectLst/>
                <a:latin typeface="Times New Roman" panose="02020603050405020304" pitchFamily="18" charset="0"/>
                <a:cs typeface="Times New Roman" panose="02020603050405020304" pitchFamily="18" charset="0"/>
              </a:rPr>
              <a:t> örnekleminin </a:t>
            </a:r>
            <a:r>
              <a:rPr lang="tr-TR" sz="1700" b="1" i="0" u="sng" dirty="0">
                <a:solidFill>
                  <a:srgbClr val="FFFF00"/>
                </a:solidFill>
                <a:effectLst/>
                <a:latin typeface="Times New Roman" panose="02020603050405020304" pitchFamily="18" charset="0"/>
                <a:cs typeface="Times New Roman" panose="02020603050405020304" pitchFamily="18" charset="0"/>
              </a:rPr>
              <a:t>boyutu orijinal veri setiyle aynıdır</a:t>
            </a:r>
            <a:r>
              <a:rPr lang="tr-TR" sz="1700" b="0" i="0" dirty="0">
                <a:effectLst/>
                <a:latin typeface="Times New Roman" panose="02020603050405020304" pitchFamily="18" charset="0"/>
                <a:cs typeface="Times New Roman" panose="02020603050405020304" pitchFamily="18" charset="0"/>
              </a:rPr>
              <a:t>, </a:t>
            </a:r>
            <a:r>
              <a:rPr lang="tr-TR" sz="1700" b="1" i="0" u="sng" dirty="0">
                <a:solidFill>
                  <a:srgbClr val="FFFF00"/>
                </a:solidFill>
                <a:effectLst/>
                <a:latin typeface="Times New Roman" panose="02020603050405020304" pitchFamily="18" charset="0"/>
                <a:cs typeface="Times New Roman" panose="02020603050405020304" pitchFamily="18" charset="0"/>
              </a:rPr>
              <a:t>ancak her biri rastgele seçilir ve orijinal veri setinden örnekleri tekrarlayabilir.</a:t>
            </a:r>
          </a:p>
          <a:p>
            <a:pPr marL="285750" indent="-285750" algn="just" defTabSz="914400">
              <a:spcAft>
                <a:spcPts val="600"/>
              </a:spcAft>
              <a:buFont typeface="Arial" panose="020B0604020202020204" pitchFamily="34" charset="0"/>
              <a:buChar char="•"/>
            </a:pPr>
            <a:r>
              <a:rPr lang="tr-TR" sz="1700" b="1" i="0" u="sng" dirty="0" err="1">
                <a:solidFill>
                  <a:srgbClr val="FFFF00"/>
                </a:solidFill>
                <a:effectLst/>
                <a:latin typeface="Times New Roman" panose="02020603050405020304" pitchFamily="18" charset="0"/>
                <a:cs typeface="Times New Roman" panose="02020603050405020304" pitchFamily="18" charset="0"/>
              </a:rPr>
              <a:t>Bootstrap</a:t>
            </a:r>
            <a:r>
              <a:rPr lang="tr-TR" sz="1700" b="1" i="0" u="sng" dirty="0">
                <a:solidFill>
                  <a:srgbClr val="FFFF00"/>
                </a:solidFill>
                <a:effectLst/>
                <a:latin typeface="Times New Roman" panose="02020603050405020304" pitchFamily="18" charset="0"/>
                <a:cs typeface="Times New Roman" panose="02020603050405020304" pitchFamily="18" charset="0"/>
              </a:rPr>
              <a:t> Örneklemler Üzerinde Model Eğitimi ve Değerlendirme: </a:t>
            </a:r>
            <a:r>
              <a:rPr lang="tr-TR" sz="1700" b="0" i="0" dirty="0">
                <a:effectLst/>
                <a:latin typeface="Times New Roman" panose="02020603050405020304" pitchFamily="18" charset="0"/>
                <a:cs typeface="Times New Roman" panose="02020603050405020304" pitchFamily="18" charset="0"/>
              </a:rPr>
              <a:t>Her </a:t>
            </a:r>
            <a:r>
              <a:rPr lang="tr-TR" sz="1700" b="0" i="0" dirty="0" err="1">
                <a:effectLst/>
                <a:latin typeface="Times New Roman" panose="02020603050405020304" pitchFamily="18" charset="0"/>
                <a:cs typeface="Times New Roman" panose="02020603050405020304" pitchFamily="18" charset="0"/>
              </a:rPr>
              <a:t>bootstrap</a:t>
            </a:r>
            <a:r>
              <a:rPr lang="tr-TR" sz="1700" b="0" i="0" dirty="0">
                <a:effectLst/>
                <a:latin typeface="Times New Roman" panose="02020603050405020304" pitchFamily="18" charset="0"/>
                <a:cs typeface="Times New Roman" panose="02020603050405020304" pitchFamily="18" charset="0"/>
              </a:rPr>
              <a:t> örnekleminde, model eğitilir ve performansı değerlendirilir. Genellikle, her bir </a:t>
            </a:r>
            <a:r>
              <a:rPr lang="tr-TR" sz="1700" b="0" i="0" dirty="0" err="1">
                <a:effectLst/>
                <a:latin typeface="Times New Roman" panose="02020603050405020304" pitchFamily="18" charset="0"/>
                <a:cs typeface="Times New Roman" panose="02020603050405020304" pitchFamily="18" charset="0"/>
              </a:rPr>
              <a:t>bootstrap</a:t>
            </a:r>
            <a:r>
              <a:rPr lang="tr-TR" sz="1700" b="0" i="0" dirty="0">
                <a:effectLst/>
                <a:latin typeface="Times New Roman" panose="02020603050405020304" pitchFamily="18" charset="0"/>
                <a:cs typeface="Times New Roman" panose="02020603050405020304" pitchFamily="18" charset="0"/>
              </a:rPr>
              <a:t> örneklemindeki modellerin performansı, kendi içinde </a:t>
            </a:r>
            <a:r>
              <a:rPr lang="tr-TR" sz="1700" b="0" i="0" dirty="0" err="1">
                <a:effectLst/>
                <a:latin typeface="Times New Roman" panose="02020603050405020304" pitchFamily="18" charset="0"/>
                <a:cs typeface="Times New Roman" panose="02020603050405020304" pitchFamily="18" charset="0"/>
              </a:rPr>
              <a:t>hold-out</a:t>
            </a:r>
            <a:r>
              <a:rPr lang="tr-TR" sz="1700" b="0" i="0" dirty="0">
                <a:effectLst/>
                <a:latin typeface="Times New Roman" panose="02020603050405020304" pitchFamily="18" charset="0"/>
                <a:cs typeface="Times New Roman" panose="02020603050405020304" pitchFamily="18" charset="0"/>
              </a:rPr>
              <a:t> yöntemi ile değerlendirilir.</a:t>
            </a:r>
          </a:p>
          <a:p>
            <a:pPr marL="285750" indent="-285750" algn="just" defTabSz="914400">
              <a:spcAft>
                <a:spcPts val="600"/>
              </a:spcAft>
              <a:buFont typeface="Arial" panose="020B0604020202020204" pitchFamily="34" charset="0"/>
              <a:buChar char="•"/>
            </a:pPr>
            <a:r>
              <a:rPr lang="tr-TR" sz="1700" b="1" i="0" u="sng" dirty="0">
                <a:solidFill>
                  <a:srgbClr val="FFFF00"/>
                </a:solidFill>
                <a:effectLst/>
                <a:latin typeface="Times New Roman" panose="02020603050405020304" pitchFamily="18" charset="0"/>
                <a:cs typeface="Times New Roman" panose="02020603050405020304" pitchFamily="18" charset="0"/>
              </a:rPr>
              <a:t>Performans Ölçümlerini Kaydetme: </a:t>
            </a:r>
            <a:r>
              <a:rPr lang="tr-TR" sz="1700" b="0" i="0" dirty="0">
                <a:effectLst/>
                <a:latin typeface="Times New Roman" panose="02020603050405020304" pitchFamily="18" charset="0"/>
                <a:cs typeface="Times New Roman" panose="02020603050405020304" pitchFamily="18" charset="0"/>
              </a:rPr>
              <a:t>Her </a:t>
            </a:r>
            <a:r>
              <a:rPr lang="tr-TR" sz="1700" b="0" i="0" dirty="0" err="1">
                <a:effectLst/>
                <a:latin typeface="Times New Roman" panose="02020603050405020304" pitchFamily="18" charset="0"/>
                <a:cs typeface="Times New Roman" panose="02020603050405020304" pitchFamily="18" charset="0"/>
              </a:rPr>
              <a:t>bootstrap</a:t>
            </a:r>
            <a:r>
              <a:rPr lang="tr-TR" sz="1700" b="0" i="0" dirty="0">
                <a:effectLst/>
                <a:latin typeface="Times New Roman" panose="02020603050405020304" pitchFamily="18" charset="0"/>
                <a:cs typeface="Times New Roman" panose="02020603050405020304" pitchFamily="18" charset="0"/>
              </a:rPr>
              <a:t> örnekleminin sonuçları kaydedilir. Bu sonuçlar genellikle doğruluk, RMSE (</a:t>
            </a:r>
            <a:r>
              <a:rPr lang="tr-TR" sz="1700" b="0" i="0" dirty="0" err="1">
                <a:effectLst/>
                <a:latin typeface="Times New Roman" panose="02020603050405020304" pitchFamily="18" charset="0"/>
                <a:cs typeface="Times New Roman" panose="02020603050405020304" pitchFamily="18" charset="0"/>
              </a:rPr>
              <a:t>Root</a:t>
            </a:r>
            <a:r>
              <a:rPr lang="tr-TR" sz="1700" b="0" i="0" dirty="0">
                <a:effectLst/>
                <a:latin typeface="Times New Roman" panose="02020603050405020304" pitchFamily="18" charset="0"/>
                <a:cs typeface="Times New Roman" panose="02020603050405020304" pitchFamily="18" charset="0"/>
              </a:rPr>
              <a:t> </a:t>
            </a:r>
            <a:r>
              <a:rPr lang="tr-TR" sz="1700" b="0" i="0" dirty="0" err="1">
                <a:effectLst/>
                <a:latin typeface="Times New Roman" panose="02020603050405020304" pitchFamily="18" charset="0"/>
                <a:cs typeface="Times New Roman" panose="02020603050405020304" pitchFamily="18" charset="0"/>
              </a:rPr>
              <a:t>Mean</a:t>
            </a:r>
            <a:r>
              <a:rPr lang="tr-TR" sz="1700" b="0" i="0" dirty="0">
                <a:effectLst/>
                <a:latin typeface="Times New Roman" panose="02020603050405020304" pitchFamily="18" charset="0"/>
                <a:cs typeface="Times New Roman" panose="02020603050405020304" pitchFamily="18" charset="0"/>
              </a:rPr>
              <a:t> </a:t>
            </a:r>
            <a:r>
              <a:rPr lang="tr-TR" sz="1700" b="0" i="0" dirty="0" err="1">
                <a:effectLst/>
                <a:latin typeface="Times New Roman" panose="02020603050405020304" pitchFamily="18" charset="0"/>
                <a:cs typeface="Times New Roman" panose="02020603050405020304" pitchFamily="18" charset="0"/>
              </a:rPr>
              <a:t>Squared</a:t>
            </a:r>
            <a:r>
              <a:rPr lang="tr-TR" sz="1700" b="0" i="0" dirty="0">
                <a:effectLst/>
                <a:latin typeface="Times New Roman" panose="02020603050405020304" pitchFamily="18" charset="0"/>
                <a:cs typeface="Times New Roman" panose="02020603050405020304" pitchFamily="18" charset="0"/>
              </a:rPr>
              <a:t> </a:t>
            </a:r>
            <a:r>
              <a:rPr lang="tr-TR" sz="1700" b="0" i="0" dirty="0" err="1">
                <a:effectLst/>
                <a:latin typeface="Times New Roman" panose="02020603050405020304" pitchFamily="18" charset="0"/>
                <a:cs typeface="Times New Roman" panose="02020603050405020304" pitchFamily="18" charset="0"/>
              </a:rPr>
              <a:t>Error</a:t>
            </a:r>
            <a:r>
              <a:rPr lang="tr-TR" sz="1700" b="0" i="0" dirty="0">
                <a:effectLst/>
                <a:latin typeface="Times New Roman" panose="02020603050405020304" pitchFamily="18" charset="0"/>
                <a:cs typeface="Times New Roman" panose="02020603050405020304" pitchFamily="18" charset="0"/>
              </a:rPr>
              <a:t>), R-kare değeri veya diğer ilgili performans metriklerini içerir.</a:t>
            </a:r>
          </a:p>
        </p:txBody>
      </p:sp>
    </p:spTree>
    <p:extLst>
      <p:ext uri="{BB962C8B-B14F-4D97-AF65-F5344CB8AC3E}">
        <p14:creationId xmlns:p14="http://schemas.microsoft.com/office/powerpoint/2010/main" val="8334192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6">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Unvan 2"/>
          <p:cNvSpPr>
            <a:spLocks noGrp="1"/>
          </p:cNvSpPr>
          <p:nvPr>
            <p:ph type="title"/>
          </p:nvPr>
        </p:nvSpPr>
        <p:spPr>
          <a:xfrm>
            <a:off x="69742" y="130524"/>
            <a:ext cx="8741044" cy="833882"/>
          </a:xfrm>
          <a:prstGeom prst="ellipse">
            <a:avLst/>
          </a:prstGeom>
        </p:spPr>
        <p:txBody>
          <a:bodyPr vert="horz" lIns="91440" tIns="45720" rIns="91440" bIns="45720" rtlCol="0" anchor="ctr">
            <a:normAutofit fontScale="90000"/>
          </a:bodyPr>
          <a:lstStyle/>
          <a:p>
            <a:pPr algn="ctr" defTabSz="914400"/>
            <a:r>
              <a:rPr lang="en-US" sz="2100" b="1" kern="1200" dirty="0" err="1">
                <a:solidFill>
                  <a:schemeClr val="tx1"/>
                </a:solidFill>
                <a:latin typeface="+mj-lt"/>
                <a:ea typeface="+mj-ea"/>
                <a:cs typeface="+mj-cs"/>
              </a:rPr>
              <a:t>Yeniden</a:t>
            </a:r>
            <a:r>
              <a:rPr lang="en-US" sz="2100" b="1" kern="1200" dirty="0">
                <a:solidFill>
                  <a:schemeClr val="tx1"/>
                </a:solidFill>
                <a:latin typeface="+mj-lt"/>
                <a:ea typeface="+mj-ea"/>
                <a:cs typeface="+mj-cs"/>
              </a:rPr>
              <a:t> </a:t>
            </a:r>
            <a:r>
              <a:rPr lang="en-US" sz="2100" b="1" kern="1200" dirty="0" err="1">
                <a:solidFill>
                  <a:schemeClr val="tx1"/>
                </a:solidFill>
                <a:latin typeface="+mj-lt"/>
                <a:ea typeface="+mj-ea"/>
                <a:cs typeface="+mj-cs"/>
              </a:rPr>
              <a:t>Örnekleme</a:t>
            </a:r>
            <a:r>
              <a:rPr lang="en-US" sz="2100" b="1" kern="1200" dirty="0">
                <a:solidFill>
                  <a:schemeClr val="tx1"/>
                </a:solidFill>
                <a:latin typeface="+mj-lt"/>
                <a:ea typeface="+mj-ea"/>
                <a:cs typeface="+mj-cs"/>
              </a:rPr>
              <a:t> (</a:t>
            </a:r>
            <a:r>
              <a:rPr lang="en-US" sz="2100" b="1" kern="1200" dirty="0" err="1">
                <a:solidFill>
                  <a:schemeClr val="tx1"/>
                </a:solidFill>
                <a:latin typeface="+mj-lt"/>
                <a:ea typeface="+mj-ea"/>
                <a:cs typeface="+mj-cs"/>
              </a:rPr>
              <a:t>Bootsrap</a:t>
            </a:r>
            <a:r>
              <a:rPr lang="tr-TR" sz="2100" b="1" kern="1200" dirty="0">
                <a:solidFill>
                  <a:schemeClr val="tx1"/>
                </a:solidFill>
                <a:latin typeface="+mj-lt"/>
                <a:ea typeface="+mj-ea"/>
                <a:cs typeface="+mj-cs"/>
              </a:rPr>
              <a:t> Cross-</a:t>
            </a:r>
            <a:r>
              <a:rPr lang="tr-TR" sz="2100" b="1" kern="1200" dirty="0" err="1">
                <a:solidFill>
                  <a:schemeClr val="tx1"/>
                </a:solidFill>
                <a:latin typeface="+mj-lt"/>
                <a:ea typeface="+mj-ea"/>
                <a:cs typeface="+mj-cs"/>
              </a:rPr>
              <a:t>Validation</a:t>
            </a:r>
            <a:r>
              <a:rPr lang="tr-TR" sz="2100" b="1" dirty="0"/>
              <a:t>)</a:t>
            </a:r>
            <a:endParaRPr lang="en-US" sz="2100" kern="1200" dirty="0">
              <a:solidFill>
                <a:schemeClr val="tx1"/>
              </a:solidFill>
              <a:latin typeface="+mj-lt"/>
              <a:ea typeface="+mj-ea"/>
              <a:cs typeface="+mj-cs"/>
            </a:endParaRPr>
          </a:p>
        </p:txBody>
      </p:sp>
      <p:sp>
        <p:nvSpPr>
          <p:cNvPr id="4" name="Metin kutusu 3">
            <a:extLst>
              <a:ext uri="{FF2B5EF4-FFF2-40B4-BE49-F238E27FC236}">
                <a16:creationId xmlns:a16="http://schemas.microsoft.com/office/drawing/2014/main" id="{9DD511FE-0F2C-6D18-1C09-193A909477E8}"/>
              </a:ext>
            </a:extLst>
          </p:cNvPr>
          <p:cNvSpPr txBox="1"/>
          <p:nvPr/>
        </p:nvSpPr>
        <p:spPr>
          <a:xfrm>
            <a:off x="231332" y="1094930"/>
            <a:ext cx="8679050" cy="3447098"/>
          </a:xfrm>
          <a:prstGeom prst="rect">
            <a:avLst/>
          </a:prstGeom>
          <a:noFill/>
        </p:spPr>
        <p:txBody>
          <a:bodyPr wrap="square">
            <a:spAutoFit/>
          </a:bodyPr>
          <a:lstStyle/>
          <a:p>
            <a:pPr marL="285750" indent="-285750" algn="just" defTabSz="914400">
              <a:spcAft>
                <a:spcPts val="600"/>
              </a:spcAft>
              <a:buFont typeface="Arial" panose="020B0604020202020204" pitchFamily="34" charset="0"/>
              <a:buChar char="•"/>
            </a:pPr>
            <a:r>
              <a:rPr lang="tr-TR" sz="1800" b="1" i="0" u="sng" dirty="0">
                <a:solidFill>
                  <a:srgbClr val="FFFF00"/>
                </a:solidFill>
                <a:effectLst/>
                <a:latin typeface="Times New Roman" panose="02020603050405020304" pitchFamily="18" charset="0"/>
                <a:cs typeface="Times New Roman" panose="02020603050405020304" pitchFamily="18" charset="0"/>
              </a:rPr>
              <a:t>Sonuçların Ortalaması ve Güven Aralığı Hesaplama: </a:t>
            </a:r>
            <a:r>
              <a:rPr lang="tr-TR" sz="1800" b="0" i="0" dirty="0">
                <a:effectLst/>
                <a:latin typeface="Times New Roman" panose="02020603050405020304" pitchFamily="18" charset="0"/>
                <a:cs typeface="Times New Roman" panose="02020603050405020304" pitchFamily="18" charset="0"/>
              </a:rPr>
              <a:t>Tüm </a:t>
            </a:r>
            <a:r>
              <a:rPr lang="tr-TR" sz="1800" b="0" i="0" dirty="0" err="1">
                <a:effectLst/>
                <a:latin typeface="Times New Roman" panose="02020603050405020304" pitchFamily="18" charset="0"/>
                <a:cs typeface="Times New Roman" panose="02020603050405020304" pitchFamily="18" charset="0"/>
              </a:rPr>
              <a:t>bootstrap</a:t>
            </a:r>
            <a:r>
              <a:rPr lang="tr-TR" sz="1800" b="0" i="0" dirty="0">
                <a:effectLst/>
                <a:latin typeface="Times New Roman" panose="02020603050405020304" pitchFamily="18" charset="0"/>
                <a:cs typeface="Times New Roman" panose="02020603050405020304" pitchFamily="18" charset="0"/>
              </a:rPr>
              <a:t> örneklemleri üzerinde model performansı ölçüldüğünde, bu sonuçların ortalaması hesaplanır. Ayrıca, sonuçların varyansı kullanılarak güven aralığı tahmin edilebilir. Bu, modelin performansının ne kadar güvenilir olduğunu belirlemeye yardımcı olur.</a:t>
            </a:r>
          </a:p>
          <a:p>
            <a:pPr marL="285750" indent="-285750" algn="just" defTabSz="914400">
              <a:spcAft>
                <a:spcPts val="600"/>
              </a:spcAft>
              <a:buFont typeface="Arial" panose="020B0604020202020204" pitchFamily="34" charset="0"/>
              <a:buChar char="•"/>
            </a:pPr>
            <a:endParaRPr lang="tr-TR" sz="1800" b="0" i="0" dirty="0">
              <a:effectLst/>
              <a:latin typeface="Times New Roman" panose="02020603050405020304" pitchFamily="18" charset="0"/>
              <a:cs typeface="Times New Roman" panose="02020603050405020304" pitchFamily="18" charset="0"/>
            </a:endParaRPr>
          </a:p>
          <a:p>
            <a:pPr marL="285750" indent="-285750" algn="just" defTabSz="914400">
              <a:spcAft>
                <a:spcPts val="600"/>
              </a:spcAft>
              <a:buFont typeface="Arial" panose="020B0604020202020204" pitchFamily="34" charset="0"/>
              <a:buChar char="•"/>
            </a:pPr>
            <a:r>
              <a:rPr lang="tr-TR" sz="1800" b="0" i="0" dirty="0" err="1">
                <a:effectLst/>
                <a:latin typeface="Times New Roman" panose="02020603050405020304" pitchFamily="18" charset="0"/>
                <a:cs typeface="Times New Roman" panose="02020603050405020304" pitchFamily="18" charset="0"/>
              </a:rPr>
              <a:t>Bootstrap</a:t>
            </a:r>
            <a:r>
              <a:rPr lang="tr-TR" sz="1800" b="0" i="0" dirty="0">
                <a:effectLst/>
                <a:latin typeface="Times New Roman" panose="02020603050405020304" pitchFamily="18" charset="0"/>
                <a:cs typeface="Times New Roman" panose="02020603050405020304" pitchFamily="18" charset="0"/>
              </a:rPr>
              <a:t> çapraz doğrulama, veriye dayalı model performans tahminlerini daha güvenilir ve istatistiksel olarak sağlam hale getirir. </a:t>
            </a:r>
          </a:p>
          <a:p>
            <a:pPr marL="285750" indent="-285750" algn="just" defTabSz="914400">
              <a:spcAft>
                <a:spcPts val="600"/>
              </a:spcAft>
              <a:buFont typeface="Arial" panose="020B0604020202020204" pitchFamily="34" charset="0"/>
              <a:buChar char="•"/>
            </a:pPr>
            <a:r>
              <a:rPr lang="tr-TR" sz="1800" b="0" i="0" dirty="0">
                <a:effectLst/>
                <a:latin typeface="Times New Roman" panose="02020603050405020304" pitchFamily="18" charset="0"/>
                <a:cs typeface="Times New Roman" panose="02020603050405020304" pitchFamily="18" charset="0"/>
              </a:rPr>
              <a:t>Bu nedenle, özellikle veri miktarı sınırlı olduğunda veya diğer çapraz doğrulama teknikleri uygulanamayacak kadar çok örnekleme yapıldığında kullanışlıdır. </a:t>
            </a:r>
          </a:p>
          <a:p>
            <a:pPr marL="285750" indent="-285750" algn="just" defTabSz="914400">
              <a:spcAft>
                <a:spcPts val="600"/>
              </a:spcAft>
              <a:buFont typeface="Arial" panose="020B0604020202020204" pitchFamily="34" charset="0"/>
              <a:buChar char="•"/>
            </a:pPr>
            <a:r>
              <a:rPr lang="tr-TR" sz="1800" b="0" i="0" dirty="0">
                <a:effectLst/>
                <a:latin typeface="Times New Roman" panose="02020603050405020304" pitchFamily="18" charset="0"/>
                <a:cs typeface="Times New Roman" panose="02020603050405020304" pitchFamily="18" charset="0"/>
              </a:rPr>
              <a:t>Bu yöntem, model seçimi ve </a:t>
            </a:r>
            <a:r>
              <a:rPr lang="tr-TR" sz="1800" b="0" i="0" dirty="0" err="1">
                <a:effectLst/>
                <a:latin typeface="Times New Roman" panose="02020603050405020304" pitchFamily="18" charset="0"/>
                <a:cs typeface="Times New Roman" panose="02020603050405020304" pitchFamily="18" charset="0"/>
              </a:rPr>
              <a:t>hiperparametre</a:t>
            </a:r>
            <a:r>
              <a:rPr lang="tr-TR" sz="1800" b="0" i="0" dirty="0">
                <a:effectLst/>
                <a:latin typeface="Times New Roman" panose="02020603050405020304" pitchFamily="18" charset="0"/>
                <a:cs typeface="Times New Roman" panose="02020603050405020304" pitchFamily="18" charset="0"/>
              </a:rPr>
              <a:t> ayarlama süreçlerini iyileştirmek için de yaygın olarak kullanılır.</a:t>
            </a:r>
          </a:p>
        </p:txBody>
      </p:sp>
    </p:spTree>
    <p:extLst>
      <p:ext uri="{BB962C8B-B14F-4D97-AF65-F5344CB8AC3E}">
        <p14:creationId xmlns:p14="http://schemas.microsoft.com/office/powerpoint/2010/main" val="35431482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b="1" dirty="0"/>
              <a:t>Yeniden Örnekleme (</a:t>
            </a:r>
            <a:r>
              <a:rPr lang="tr-TR" sz="2000" b="1" dirty="0" err="1"/>
              <a:t>Bootsrap</a:t>
            </a:r>
            <a:r>
              <a:rPr lang="tr-TR" sz="2000" b="1" dirty="0"/>
              <a:t>) …</a:t>
            </a:r>
            <a:endParaRPr lang="tr-TR" sz="1400" dirty="0">
              <a:latin typeface="Calibri" panose="020F0502020204030204" pitchFamily="34" charset="0"/>
              <a:cs typeface="Calibri" panose="020F0502020204030204" pitchFamily="34" charset="0"/>
            </a:endParaRP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2" name="Resim 1"/>
          <p:cNvPicPr>
            <a:picLocks noChangeAspect="1"/>
          </p:cNvPicPr>
          <p:nvPr/>
        </p:nvPicPr>
        <p:blipFill>
          <a:blip r:embed="rId2"/>
          <a:stretch>
            <a:fillRect/>
          </a:stretch>
        </p:blipFill>
        <p:spPr>
          <a:xfrm>
            <a:off x="1562540" y="1020782"/>
            <a:ext cx="4838259" cy="3808700"/>
          </a:xfrm>
          <a:prstGeom prst="rect">
            <a:avLst/>
          </a:prstGeom>
        </p:spPr>
      </p:pic>
    </p:spTree>
    <p:extLst>
      <p:ext uri="{BB962C8B-B14F-4D97-AF65-F5344CB8AC3E}">
        <p14:creationId xmlns:p14="http://schemas.microsoft.com/office/powerpoint/2010/main" val="9896244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8" y="0"/>
            <a:ext cx="7828963" cy="875049"/>
          </a:xfrm>
        </p:spPr>
        <p:txBody>
          <a:bodyPr>
            <a:normAutofit/>
          </a:bodyPr>
          <a:lstStyle/>
          <a:p>
            <a:r>
              <a:rPr lang="tr-TR" sz="2000" b="1" dirty="0"/>
              <a:t>Yeniden Örnekleme (</a:t>
            </a:r>
            <a:r>
              <a:rPr lang="tr-TR" sz="2000" b="1" dirty="0" err="1"/>
              <a:t>Bootsrap</a:t>
            </a:r>
            <a:r>
              <a:rPr lang="tr-TR" sz="2000" b="1" dirty="0"/>
              <a:t>) (</a:t>
            </a:r>
            <a:r>
              <a:rPr lang="tr-TR" sz="2000" b="1" dirty="0">
                <a:solidFill>
                  <a:srgbClr val="FFFF00"/>
                </a:solidFill>
              </a:rPr>
              <a:t>bootstrappingcrossvalidation.py</a:t>
            </a:r>
            <a:r>
              <a:rPr lang="tr-TR" sz="2000" b="1" dirty="0"/>
              <a:t>)</a:t>
            </a:r>
            <a:endParaRPr lang="tr-TR" sz="1400" dirty="0">
              <a:latin typeface="Calibri" panose="020F0502020204030204" pitchFamily="34" charset="0"/>
              <a:cs typeface="Calibri" panose="020F0502020204030204" pitchFamily="34" charset="0"/>
            </a:endParaRP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8" name="Resim 7">
            <a:extLst>
              <a:ext uri="{FF2B5EF4-FFF2-40B4-BE49-F238E27FC236}">
                <a16:creationId xmlns:a16="http://schemas.microsoft.com/office/drawing/2014/main" id="{D0D5C5EC-3625-F2FD-4CC4-A6EF4B3D5EB0}"/>
              </a:ext>
            </a:extLst>
          </p:cNvPr>
          <p:cNvPicPr>
            <a:picLocks noChangeAspect="1"/>
          </p:cNvPicPr>
          <p:nvPr/>
        </p:nvPicPr>
        <p:blipFill>
          <a:blip r:embed="rId2"/>
          <a:stretch>
            <a:fillRect/>
          </a:stretch>
        </p:blipFill>
        <p:spPr>
          <a:xfrm>
            <a:off x="708448" y="881830"/>
            <a:ext cx="7142085" cy="3643746"/>
          </a:xfrm>
          <a:prstGeom prst="rect">
            <a:avLst/>
          </a:prstGeom>
        </p:spPr>
      </p:pic>
    </p:spTree>
    <p:extLst>
      <p:ext uri="{BB962C8B-B14F-4D97-AF65-F5344CB8AC3E}">
        <p14:creationId xmlns:p14="http://schemas.microsoft.com/office/powerpoint/2010/main" val="9091792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2192145" y="82213"/>
            <a:ext cx="4264353" cy="875049"/>
          </a:xfrm>
        </p:spPr>
        <p:txBody>
          <a:bodyPr>
            <a:normAutofit/>
          </a:bodyPr>
          <a:lstStyle/>
          <a:p>
            <a:r>
              <a:rPr lang="tr-TR" sz="2000" b="1" dirty="0"/>
              <a:t>Dışarıda Tutma (</a:t>
            </a:r>
            <a:r>
              <a:rPr lang="tr-TR" sz="2000" b="1" dirty="0" err="1"/>
              <a:t>Hold-out</a:t>
            </a:r>
            <a:r>
              <a:rPr lang="tr-TR" sz="2000" b="1" dirty="0"/>
              <a:t>)</a:t>
            </a:r>
            <a:endParaRPr lang="tr-TR" sz="1400" dirty="0">
              <a:latin typeface="Calibri" panose="020F0502020204030204" pitchFamily="34" charset="0"/>
              <a:cs typeface="Calibri" panose="020F0502020204030204" pitchFamily="34" charset="0"/>
            </a:endParaRP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3074" name="Picture 2" descr="Training, Validation, and Holdout | DataRobot Artificial Intelligence Wik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6685" y="2482993"/>
            <a:ext cx="4429813" cy="99449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oldouts and Cross Validation: Why the Data Used t... - Alteryx Commun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6685" y="1046884"/>
            <a:ext cx="4391025" cy="1038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37724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2482059" y="0"/>
            <a:ext cx="4031283" cy="875049"/>
          </a:xfrm>
        </p:spPr>
        <p:txBody>
          <a:bodyPr>
            <a:normAutofit/>
          </a:bodyPr>
          <a:lstStyle/>
          <a:p>
            <a:r>
              <a:rPr lang="tr-TR" sz="2000" dirty="0"/>
              <a:t>Uygulama - </a:t>
            </a:r>
            <a:r>
              <a:rPr lang="tr-TR" sz="2000" dirty="0" err="1"/>
              <a:t>Holdout</a:t>
            </a:r>
            <a:endParaRPr lang="tr-TR" sz="2000" dirty="0"/>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DC74A409-C6F2-0321-4E04-16A1E35A921F}"/>
              </a:ext>
            </a:extLst>
          </p:cNvPr>
          <p:cNvSpPr txBox="1"/>
          <p:nvPr/>
        </p:nvSpPr>
        <p:spPr>
          <a:xfrm>
            <a:off x="312793" y="576673"/>
            <a:ext cx="8831207" cy="4185761"/>
          </a:xfrm>
          <a:prstGeom prst="rect">
            <a:avLst/>
          </a:prstGeom>
          <a:noFill/>
        </p:spPr>
        <p:txBody>
          <a:bodyPr wrap="square">
            <a:spAutoFit/>
          </a:bodyPr>
          <a:lstStyle/>
          <a:p>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pandas</a:t>
            </a:r>
            <a:r>
              <a:rPr lang="tr-TR" sz="1400" dirty="0">
                <a:latin typeface="Courier New" panose="02070309020205020404" pitchFamily="49" charset="0"/>
                <a:cs typeface="Courier New" panose="02070309020205020404" pitchFamily="49" charset="0"/>
              </a:rPr>
              <a:t> as </a:t>
            </a:r>
            <a:r>
              <a:rPr lang="tr-TR" sz="1400" dirty="0" err="1">
                <a:latin typeface="Courier New" panose="02070309020205020404" pitchFamily="49" charset="0"/>
                <a:cs typeface="Courier New" panose="02070309020205020404" pitchFamily="49" charset="0"/>
              </a:rPr>
              <a:t>pd</a:t>
            </a:r>
            <a:endParaRPr lang="tr-TR" sz="1400" dirty="0">
              <a:latin typeface="Courier New" panose="02070309020205020404" pitchFamily="49" charset="0"/>
              <a:cs typeface="Courier New" panose="02070309020205020404" pitchFamily="49" charset="0"/>
            </a:endParaRPr>
          </a:p>
          <a:p>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numpy</a:t>
            </a:r>
            <a:r>
              <a:rPr lang="tr-TR" sz="1400" dirty="0">
                <a:latin typeface="Courier New" panose="02070309020205020404" pitchFamily="49" charset="0"/>
                <a:cs typeface="Courier New" panose="02070309020205020404" pitchFamily="49" charset="0"/>
              </a:rPr>
              <a:t> as </a:t>
            </a:r>
            <a:r>
              <a:rPr lang="tr-TR" sz="1400" dirty="0" err="1">
                <a:latin typeface="Courier New" panose="02070309020205020404" pitchFamily="49" charset="0"/>
                <a:cs typeface="Courier New" panose="02070309020205020404" pitchFamily="49" charset="0"/>
              </a:rPr>
              <a:t>np</a:t>
            </a:r>
            <a:endParaRPr lang="tr-TR" sz="1400" dirty="0">
              <a:latin typeface="Courier New" panose="02070309020205020404" pitchFamily="49" charset="0"/>
              <a:cs typeface="Courier New" panose="02070309020205020404" pitchFamily="49" charset="0"/>
            </a:endParaRPr>
          </a:p>
          <a:p>
            <a:r>
              <a:rPr lang="tr-TR" sz="1400" dirty="0" err="1">
                <a:latin typeface="Courier New" panose="02070309020205020404" pitchFamily="49" charset="0"/>
                <a:cs typeface="Courier New" panose="02070309020205020404" pitchFamily="49" charset="0"/>
              </a:rPr>
              <a:t>from</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keras.utils</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np_utils</a:t>
            </a:r>
            <a:endParaRPr lang="tr-TR" sz="1400" dirty="0">
              <a:latin typeface="Courier New" panose="02070309020205020404" pitchFamily="49" charset="0"/>
              <a:cs typeface="Courier New" panose="02070309020205020404" pitchFamily="49" charset="0"/>
            </a:endParaRPr>
          </a:p>
          <a:p>
            <a:r>
              <a:rPr lang="tr-TR" sz="1400" dirty="0" err="1">
                <a:latin typeface="Courier New" panose="02070309020205020404" pitchFamily="49" charset="0"/>
                <a:cs typeface="Courier New" panose="02070309020205020404" pitchFamily="49" charset="0"/>
              </a:rPr>
              <a:t>from</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sklearn.model_selection</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train_test_split</a:t>
            </a:r>
            <a:endParaRPr lang="tr-TR" sz="1400" dirty="0">
              <a:latin typeface="Courier New" panose="02070309020205020404" pitchFamily="49" charset="0"/>
              <a:cs typeface="Courier New" panose="02070309020205020404" pitchFamily="49" charset="0"/>
            </a:endParaRPr>
          </a:p>
          <a:p>
            <a:r>
              <a:rPr lang="tr-TR" sz="1400" dirty="0" err="1">
                <a:latin typeface="Courier New" panose="02070309020205020404" pitchFamily="49" charset="0"/>
                <a:cs typeface="Courier New" panose="02070309020205020404" pitchFamily="49" charset="0"/>
              </a:rPr>
              <a:t>from</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sklearn.model_selection</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ShuffleSplit</a:t>
            </a:r>
            <a:endParaRPr lang="tr-TR" sz="1400" dirty="0">
              <a:latin typeface="Courier New" panose="02070309020205020404" pitchFamily="49" charset="0"/>
              <a:cs typeface="Courier New" panose="02070309020205020404" pitchFamily="49" charset="0"/>
            </a:endParaRPr>
          </a:p>
          <a:p>
            <a:endParaRPr lang="tr-TR" sz="1400" dirty="0">
              <a:latin typeface="Courier New" panose="02070309020205020404" pitchFamily="49" charset="0"/>
              <a:cs typeface="Courier New" panose="02070309020205020404" pitchFamily="49" charset="0"/>
            </a:endParaRPr>
          </a:p>
          <a:p>
            <a:r>
              <a:rPr lang="tr-TR" sz="1400" dirty="0">
                <a:latin typeface="Courier New" panose="02070309020205020404" pitchFamily="49" charset="0"/>
                <a:cs typeface="Courier New" panose="02070309020205020404" pitchFamily="49" charset="0"/>
              </a:rPr>
              <a:t>data=</a:t>
            </a:r>
            <a:r>
              <a:rPr lang="tr-TR" sz="1400" dirty="0" err="1">
                <a:latin typeface="Courier New" panose="02070309020205020404" pitchFamily="49" charset="0"/>
                <a:cs typeface="Courier New" panose="02070309020205020404" pitchFamily="49" charset="0"/>
              </a:rPr>
              <a:t>pd.read_csv</a:t>
            </a:r>
            <a:r>
              <a:rPr lang="tr-TR" sz="1400" dirty="0">
                <a:latin typeface="Courier New" panose="02070309020205020404" pitchFamily="49" charset="0"/>
                <a:cs typeface="Courier New" panose="02070309020205020404" pitchFamily="49" charset="0"/>
              </a:rPr>
              <a:t>("breastcancer.csv")</a:t>
            </a:r>
          </a:p>
          <a:p>
            <a:r>
              <a:rPr lang="tr-TR" sz="1400" dirty="0">
                <a:latin typeface="Courier New" panose="02070309020205020404" pitchFamily="49" charset="0"/>
                <a:cs typeface="Courier New" panose="02070309020205020404" pitchFamily="49" charset="0"/>
              </a:rPr>
              <a:t>"""data=</a:t>
            </a:r>
            <a:r>
              <a:rPr lang="tr-TR" sz="1400" dirty="0" err="1">
                <a:latin typeface="Courier New" panose="02070309020205020404" pitchFamily="49" charset="0"/>
                <a:cs typeface="Courier New" panose="02070309020205020404" pitchFamily="49" charset="0"/>
              </a:rPr>
              <a:t>np.array</a:t>
            </a:r>
            <a:r>
              <a:rPr lang="tr-TR" sz="1400" dirty="0">
                <a:latin typeface="Courier New" panose="02070309020205020404" pitchFamily="49" charset="0"/>
                <a:cs typeface="Courier New" panose="02070309020205020404" pitchFamily="49" charset="0"/>
              </a:rPr>
              <a:t>(data)</a:t>
            </a:r>
          </a:p>
          <a:p>
            <a:r>
              <a:rPr lang="tr-TR" sz="1400" dirty="0">
                <a:latin typeface="Courier New" panose="02070309020205020404" pitchFamily="49" charset="0"/>
                <a:cs typeface="Courier New" panose="02070309020205020404" pitchFamily="49" charset="0"/>
              </a:rPr>
              <a:t>X=data[:,0:9]</a:t>
            </a:r>
          </a:p>
          <a:p>
            <a:r>
              <a:rPr lang="tr-TR" sz="1400" dirty="0">
                <a:latin typeface="Courier New" panose="02070309020205020404" pitchFamily="49" charset="0"/>
                <a:cs typeface="Courier New" panose="02070309020205020404" pitchFamily="49" charset="0"/>
              </a:rPr>
              <a:t>Y=data[:,9:10]"""</a:t>
            </a:r>
          </a:p>
          <a:p>
            <a:r>
              <a:rPr lang="tr-TR" sz="1400" dirty="0" err="1">
                <a:latin typeface="Courier New" panose="02070309020205020404" pitchFamily="49" charset="0"/>
                <a:cs typeface="Courier New" panose="02070309020205020404" pitchFamily="49" charset="0"/>
              </a:rPr>
              <a:t>print</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data.head</a:t>
            </a:r>
            <a:r>
              <a:rPr lang="tr-TR" sz="1400" dirty="0">
                <a:latin typeface="Courier New" panose="02070309020205020404" pitchFamily="49" charset="0"/>
                <a:cs typeface="Courier New" panose="02070309020205020404" pitchFamily="49" charset="0"/>
              </a:rPr>
              <a:t>())</a:t>
            </a:r>
          </a:p>
          <a:p>
            <a:r>
              <a:rPr lang="tr-TR" sz="1400" dirty="0">
                <a:latin typeface="Courier New" panose="02070309020205020404" pitchFamily="49" charset="0"/>
                <a:cs typeface="Courier New" panose="02070309020205020404" pitchFamily="49" charset="0"/>
              </a:rPr>
              <a:t>X=</a:t>
            </a:r>
            <a:r>
              <a:rPr lang="tr-TR" sz="1400" dirty="0" err="1">
                <a:latin typeface="Courier New" panose="02070309020205020404" pitchFamily="49" charset="0"/>
                <a:cs typeface="Courier New" panose="02070309020205020404" pitchFamily="49" charset="0"/>
              </a:rPr>
              <a:t>data.iloc</a:t>
            </a:r>
            <a:r>
              <a:rPr lang="tr-TR" sz="1400" dirty="0">
                <a:latin typeface="Courier New" panose="02070309020205020404" pitchFamily="49" charset="0"/>
                <a:cs typeface="Courier New" panose="02070309020205020404" pitchFamily="49" charset="0"/>
              </a:rPr>
              <a:t>[:,0:-1]  #son sütun hariç diğer sütunları alır</a:t>
            </a:r>
          </a:p>
          <a:p>
            <a:r>
              <a:rPr lang="tr-TR" sz="1400" dirty="0">
                <a:latin typeface="Courier New" panose="02070309020205020404" pitchFamily="49" charset="0"/>
                <a:cs typeface="Courier New" panose="02070309020205020404" pitchFamily="49" charset="0"/>
              </a:rPr>
              <a:t>Y=</a:t>
            </a:r>
            <a:r>
              <a:rPr lang="tr-TR" sz="1400" dirty="0" err="1">
                <a:latin typeface="Courier New" panose="02070309020205020404" pitchFamily="49" charset="0"/>
                <a:cs typeface="Courier New" panose="02070309020205020404" pitchFamily="49" charset="0"/>
              </a:rPr>
              <a:t>data.iloc</a:t>
            </a:r>
            <a:r>
              <a:rPr lang="tr-TR" sz="1400" dirty="0">
                <a:latin typeface="Courier New" panose="02070309020205020404" pitchFamily="49" charset="0"/>
                <a:cs typeface="Courier New" panose="02070309020205020404" pitchFamily="49" charset="0"/>
              </a:rPr>
              <a:t>[:,-1]   #son sütunu alır</a:t>
            </a:r>
          </a:p>
          <a:p>
            <a:r>
              <a:rPr lang="tr-TR" sz="1400" dirty="0">
                <a:latin typeface="Courier New" panose="02070309020205020404" pitchFamily="49" charset="0"/>
                <a:cs typeface="Courier New" panose="02070309020205020404" pitchFamily="49" charset="0"/>
              </a:rPr>
              <a:t>#Y = </a:t>
            </a:r>
            <a:r>
              <a:rPr lang="tr-TR" sz="1400" dirty="0" err="1">
                <a:latin typeface="Courier New" panose="02070309020205020404" pitchFamily="49" charset="0"/>
                <a:cs typeface="Courier New" panose="02070309020205020404" pitchFamily="49" charset="0"/>
              </a:rPr>
              <a:t>np_utils.to_categorical</a:t>
            </a:r>
            <a:r>
              <a:rPr lang="tr-TR" sz="1400" dirty="0">
                <a:latin typeface="Courier New" panose="02070309020205020404" pitchFamily="49" charset="0"/>
                <a:cs typeface="Courier New" panose="02070309020205020404" pitchFamily="49" charset="0"/>
              </a:rPr>
              <a:t>(Y) #kategorik yapılırsa ikilik sayı sitemine kodlar</a:t>
            </a:r>
          </a:p>
          <a:p>
            <a:r>
              <a:rPr lang="tr-TR" sz="1400" dirty="0" err="1">
                <a:latin typeface="Courier New" panose="02070309020205020404" pitchFamily="49" charset="0"/>
                <a:cs typeface="Courier New" panose="02070309020205020404" pitchFamily="49" charset="0"/>
              </a:rPr>
              <a:t>X_train</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X_test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Y_train</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Y_test</a:t>
            </a:r>
            <a:r>
              <a:rPr lang="tr-TR" sz="1400" dirty="0">
                <a:latin typeface="Courier New" panose="02070309020205020404" pitchFamily="49" charset="0"/>
                <a:cs typeface="Courier New" panose="02070309020205020404" pitchFamily="49" charset="0"/>
              </a:rPr>
              <a:t> = </a:t>
            </a:r>
            <a:r>
              <a:rPr lang="tr-TR" sz="1400" dirty="0" err="1">
                <a:latin typeface="Courier New" panose="02070309020205020404" pitchFamily="49" charset="0"/>
                <a:cs typeface="Courier New" panose="02070309020205020404" pitchFamily="49" charset="0"/>
              </a:rPr>
              <a:t>train_test_split</a:t>
            </a:r>
            <a:r>
              <a:rPr lang="tr-TR" sz="1400" dirty="0">
                <a:latin typeface="Courier New" panose="02070309020205020404" pitchFamily="49" charset="0"/>
                <a:cs typeface="Courier New" panose="02070309020205020404" pitchFamily="49" charset="0"/>
              </a:rPr>
              <a:t>(X, Y, </a:t>
            </a:r>
            <a:r>
              <a:rPr lang="tr-TR" sz="1400" dirty="0" err="1">
                <a:latin typeface="Courier New" panose="02070309020205020404" pitchFamily="49" charset="0"/>
                <a:cs typeface="Courier New" panose="02070309020205020404" pitchFamily="49" charset="0"/>
              </a:rPr>
              <a:t>test_size</a:t>
            </a:r>
            <a:r>
              <a:rPr lang="tr-TR" sz="1400" dirty="0">
                <a:latin typeface="Courier New" panose="02070309020205020404" pitchFamily="49" charset="0"/>
                <a:cs typeface="Courier New" panose="02070309020205020404" pitchFamily="49" charset="0"/>
              </a:rPr>
              <a:t>=0.30, </a:t>
            </a:r>
            <a:r>
              <a:rPr lang="tr-TR" sz="1400" dirty="0" err="1">
                <a:latin typeface="Courier New" panose="02070309020205020404" pitchFamily="49" charset="0"/>
                <a:cs typeface="Courier New" panose="02070309020205020404" pitchFamily="49" charset="0"/>
              </a:rPr>
              <a:t>random_state</a:t>
            </a:r>
            <a:r>
              <a:rPr lang="tr-TR" sz="1400" dirty="0">
                <a:latin typeface="Courier New" panose="02070309020205020404" pitchFamily="49" charset="0"/>
                <a:cs typeface="Courier New" panose="02070309020205020404" pitchFamily="49" charset="0"/>
              </a:rPr>
              <a:t>=30)</a:t>
            </a:r>
          </a:p>
          <a:p>
            <a:r>
              <a:rPr lang="tr-TR" sz="1400" dirty="0" err="1">
                <a:latin typeface="Courier New" panose="02070309020205020404" pitchFamily="49" charset="0"/>
                <a:cs typeface="Courier New" panose="02070309020205020404" pitchFamily="49" charset="0"/>
              </a:rPr>
              <a:t>print</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All</a:t>
            </a:r>
            <a:r>
              <a:rPr lang="tr-TR" sz="1400" dirty="0">
                <a:latin typeface="Courier New" panose="02070309020205020404" pitchFamily="49" charset="0"/>
                <a:cs typeface="Courier New" panose="02070309020205020404" pitchFamily="49" charset="0"/>
              </a:rPr>
              <a:t> Data:",</a:t>
            </a:r>
            <a:r>
              <a:rPr lang="tr-TR" sz="1400" dirty="0" err="1">
                <a:latin typeface="Courier New" panose="02070309020205020404" pitchFamily="49" charset="0"/>
                <a:cs typeface="Courier New" panose="02070309020205020404" pitchFamily="49" charset="0"/>
              </a:rPr>
              <a:t>data.shape</a:t>
            </a:r>
            <a:r>
              <a:rPr lang="tr-TR" sz="1400" dirty="0">
                <a:latin typeface="Courier New" panose="02070309020205020404" pitchFamily="49" charset="0"/>
                <a:cs typeface="Courier New" panose="02070309020205020404" pitchFamily="49" charset="0"/>
              </a:rPr>
              <a:t>)</a:t>
            </a:r>
          </a:p>
          <a:p>
            <a:r>
              <a:rPr lang="tr-TR" sz="1400" dirty="0" err="1">
                <a:latin typeface="Courier New" panose="02070309020205020404" pitchFamily="49" charset="0"/>
                <a:cs typeface="Courier New" panose="02070309020205020404" pitchFamily="49" charset="0"/>
              </a:rPr>
              <a:t>print</a:t>
            </a:r>
            <a:r>
              <a:rPr lang="tr-TR" sz="1400" dirty="0">
                <a:latin typeface="Courier New" panose="02070309020205020404" pitchFamily="49" charset="0"/>
                <a:cs typeface="Courier New" panose="02070309020205020404" pitchFamily="49" charset="0"/>
              </a:rPr>
              <a:t>("Train Data:",</a:t>
            </a:r>
            <a:r>
              <a:rPr lang="tr-TR" sz="1400" dirty="0" err="1">
                <a:latin typeface="Courier New" panose="02070309020205020404" pitchFamily="49" charset="0"/>
                <a:cs typeface="Courier New" panose="02070309020205020404" pitchFamily="49" charset="0"/>
              </a:rPr>
              <a:t>X_train.shape</a:t>
            </a:r>
            <a:r>
              <a:rPr lang="tr-TR" sz="1400" dirty="0">
                <a:latin typeface="Courier New" panose="02070309020205020404" pitchFamily="49" charset="0"/>
                <a:cs typeface="Courier New" panose="02070309020205020404" pitchFamily="49" charset="0"/>
              </a:rPr>
              <a:t>)</a:t>
            </a:r>
          </a:p>
          <a:p>
            <a:r>
              <a:rPr lang="tr-TR" sz="1400" dirty="0" err="1">
                <a:latin typeface="Courier New" panose="02070309020205020404" pitchFamily="49" charset="0"/>
                <a:cs typeface="Courier New" panose="02070309020205020404" pitchFamily="49" charset="0"/>
              </a:rPr>
              <a:t>print</a:t>
            </a:r>
            <a:r>
              <a:rPr lang="tr-TR" sz="1400" dirty="0">
                <a:latin typeface="Courier New" panose="02070309020205020404" pitchFamily="49" charset="0"/>
                <a:cs typeface="Courier New" panose="02070309020205020404" pitchFamily="49" charset="0"/>
              </a:rPr>
              <a:t>("Test Data:",</a:t>
            </a:r>
            <a:r>
              <a:rPr lang="tr-TR" sz="1400" dirty="0" err="1">
                <a:latin typeface="Courier New" panose="02070309020205020404" pitchFamily="49" charset="0"/>
                <a:cs typeface="Courier New" panose="02070309020205020404" pitchFamily="49" charset="0"/>
              </a:rPr>
              <a:t>X_test.shape</a:t>
            </a:r>
            <a:r>
              <a:rPr lang="tr-TR" sz="1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9979886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2482059" y="0"/>
            <a:ext cx="4031283" cy="875049"/>
          </a:xfrm>
        </p:spPr>
        <p:txBody>
          <a:bodyPr>
            <a:normAutofit/>
          </a:bodyPr>
          <a:lstStyle/>
          <a:p>
            <a:r>
              <a:rPr lang="tr-TR" sz="2000" dirty="0"/>
              <a:t>Uygulama – Holdout.py</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2607FD4C-8BBD-0328-B485-8636F685E6F1}"/>
              </a:ext>
            </a:extLst>
          </p:cNvPr>
          <p:cNvPicPr>
            <a:picLocks noChangeAspect="1"/>
          </p:cNvPicPr>
          <p:nvPr/>
        </p:nvPicPr>
        <p:blipFill>
          <a:blip r:embed="rId2"/>
          <a:stretch>
            <a:fillRect/>
          </a:stretch>
        </p:blipFill>
        <p:spPr>
          <a:xfrm>
            <a:off x="1438861" y="1045038"/>
            <a:ext cx="5886450" cy="2181225"/>
          </a:xfrm>
          <a:prstGeom prst="rect">
            <a:avLst/>
          </a:prstGeom>
        </p:spPr>
      </p:pic>
    </p:spTree>
    <p:extLst>
      <p:ext uri="{BB962C8B-B14F-4D97-AF65-F5344CB8AC3E}">
        <p14:creationId xmlns:p14="http://schemas.microsoft.com/office/powerpoint/2010/main" val="13354473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sp>
        <p:nvSpPr>
          <p:cNvPr id="9" name="Unvan 2"/>
          <p:cNvSpPr>
            <a:spLocks noGrp="1"/>
          </p:cNvSpPr>
          <p:nvPr>
            <p:ph type="title"/>
          </p:nvPr>
        </p:nvSpPr>
        <p:spPr>
          <a:xfrm>
            <a:off x="957935" y="180000"/>
            <a:ext cx="7228130" cy="508521"/>
          </a:xfrm>
        </p:spPr>
        <p:txBody>
          <a:bodyPr>
            <a:normAutofit/>
          </a:bodyPr>
          <a:lstStyle/>
          <a:p>
            <a:pPr algn="ctr"/>
            <a:r>
              <a:rPr lang="tr-TR" sz="2000"/>
              <a:t>Ödev-2</a:t>
            </a:r>
            <a:endParaRPr lang="tr-TR" sz="2000" dirty="0"/>
          </a:p>
        </p:txBody>
      </p:sp>
      <p:sp>
        <p:nvSpPr>
          <p:cNvPr id="2" name="Metin kutusu 1">
            <a:extLst>
              <a:ext uri="{FF2B5EF4-FFF2-40B4-BE49-F238E27FC236}">
                <a16:creationId xmlns:a16="http://schemas.microsoft.com/office/drawing/2014/main" id="{94ED9F44-859D-43E5-EF88-BA49E6354E99}"/>
              </a:ext>
            </a:extLst>
          </p:cNvPr>
          <p:cNvSpPr txBox="1"/>
          <p:nvPr/>
        </p:nvSpPr>
        <p:spPr>
          <a:xfrm>
            <a:off x="337570" y="909995"/>
            <a:ext cx="8228936" cy="1477328"/>
          </a:xfrm>
          <a:prstGeom prst="rect">
            <a:avLst/>
          </a:prstGeom>
          <a:noFill/>
        </p:spPr>
        <p:txBody>
          <a:bodyPr wrap="square" rtlCol="0">
            <a:spAutoFit/>
          </a:bodyPr>
          <a:lstStyle/>
          <a:p>
            <a:pPr algn="just"/>
            <a:r>
              <a:rPr lang="tr-TR" sz="1800" dirty="0" err="1">
                <a:latin typeface="Courier New" panose="02070309020205020404" pitchFamily="49" charset="0"/>
                <a:cs typeface="Courier New" panose="02070309020205020404" pitchFamily="49" charset="0"/>
              </a:rPr>
              <a:t>train_test_split</a:t>
            </a:r>
            <a:r>
              <a:rPr lang="tr-TR" sz="1800" dirty="0">
                <a:latin typeface="Courier New" panose="02070309020205020404" pitchFamily="49" charset="0"/>
                <a:cs typeface="Courier New" panose="02070309020205020404" pitchFamily="49" charset="0"/>
              </a:rPr>
              <a:t>(X, Y, </a:t>
            </a:r>
            <a:r>
              <a:rPr lang="tr-TR" sz="1800" dirty="0" err="1">
                <a:latin typeface="Courier New" panose="02070309020205020404" pitchFamily="49" charset="0"/>
                <a:cs typeface="Courier New" panose="02070309020205020404" pitchFamily="49" charset="0"/>
              </a:rPr>
              <a:t>test_size</a:t>
            </a:r>
            <a:r>
              <a:rPr lang="tr-TR" sz="1800" dirty="0">
                <a:latin typeface="Courier New" panose="02070309020205020404" pitchFamily="49" charset="0"/>
                <a:cs typeface="Courier New" panose="02070309020205020404" pitchFamily="49" charset="0"/>
              </a:rPr>
              <a:t>=0.30) gibi bir metodun görevini gerçekleştiren fonksiyonu Python </a:t>
            </a:r>
            <a:r>
              <a:rPr lang="tr-TR" sz="1800" dirty="0" err="1">
                <a:latin typeface="Courier New" panose="02070309020205020404" pitchFamily="49" charset="0"/>
                <a:cs typeface="Courier New" panose="02070309020205020404" pitchFamily="49" charset="0"/>
              </a:rPr>
              <a:t>programalama</a:t>
            </a:r>
            <a:r>
              <a:rPr lang="tr-TR" sz="1800" dirty="0">
                <a:latin typeface="Courier New" panose="02070309020205020404" pitchFamily="49" charset="0"/>
                <a:cs typeface="Courier New" panose="02070309020205020404" pitchFamily="49" charset="0"/>
              </a:rPr>
              <a:t> dilinde siz yazın? Verileri rastgele bölün.</a:t>
            </a:r>
          </a:p>
          <a:p>
            <a:pPr algn="just"/>
            <a:endParaRPr lang="tr-TR" dirty="0">
              <a:latin typeface="Courier New" panose="02070309020205020404" pitchFamily="49" charset="0"/>
              <a:cs typeface="Courier New" panose="02070309020205020404" pitchFamily="49" charset="0"/>
            </a:endParaRPr>
          </a:p>
          <a:p>
            <a:pPr algn="just"/>
            <a:endParaRPr lang="tr-TR"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695396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Makine Öğrenmesi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28674" name="Picture 2" descr="A machine learning framework for sport result prediction - ScienceDire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876" y="1226127"/>
            <a:ext cx="7543330" cy="3322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3193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2190494" y="160338"/>
            <a:ext cx="4171363" cy="875049"/>
          </a:xfrm>
        </p:spPr>
        <p:txBody>
          <a:bodyPr>
            <a:normAutofit/>
          </a:bodyPr>
          <a:lstStyle/>
          <a:p>
            <a:r>
              <a:rPr lang="tr-TR" sz="2000" dirty="0"/>
              <a:t>K-</a:t>
            </a:r>
            <a:r>
              <a:rPr lang="tr-TR" sz="2000" dirty="0" err="1"/>
              <a:t>fold</a:t>
            </a:r>
            <a:r>
              <a:rPr lang="tr-TR" sz="2000" dirty="0"/>
              <a:t> ve Ortalama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sp>
        <p:nvSpPr>
          <p:cNvPr id="8"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pic>
        <p:nvPicPr>
          <p:cNvPr id="17410" name="Picture 2" descr="Hyperparameter Search: Techniques to pick the most Optimal Set | by Divakar  Kapil | Analytics Vidhya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2743" y="1195354"/>
            <a:ext cx="5866866" cy="3270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55180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3078" name="Picture 6" descr="Cross Validation | Geek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926" y="1161054"/>
            <a:ext cx="5309983" cy="3185991"/>
          </a:xfrm>
          <a:prstGeom prst="rect">
            <a:avLst/>
          </a:prstGeom>
          <a:noFill/>
          <a:extLst>
            <a:ext uri="{909E8E84-426E-40DD-AFC4-6F175D3DCCD1}">
              <a14:hiddenFill xmlns:a14="http://schemas.microsoft.com/office/drawing/2010/main">
                <a:solidFill>
                  <a:srgbClr val="FFFFFF"/>
                </a:solidFill>
              </a14:hiddenFill>
            </a:ext>
          </a:extLst>
        </p:spPr>
      </p:pic>
      <p:sp>
        <p:nvSpPr>
          <p:cNvPr id="9" name="Unvan 2"/>
          <p:cNvSpPr>
            <a:spLocks noGrp="1"/>
          </p:cNvSpPr>
          <p:nvPr>
            <p:ph type="title"/>
          </p:nvPr>
        </p:nvSpPr>
        <p:spPr>
          <a:xfrm>
            <a:off x="927579" y="0"/>
            <a:ext cx="7228130" cy="875049"/>
          </a:xfrm>
        </p:spPr>
        <p:txBody>
          <a:bodyPr>
            <a:normAutofit/>
          </a:bodyPr>
          <a:lstStyle/>
          <a:p>
            <a:r>
              <a:rPr lang="tr-TR" sz="2000" dirty="0"/>
              <a:t>K-</a:t>
            </a:r>
            <a:r>
              <a:rPr lang="tr-TR" sz="2000" dirty="0" err="1"/>
              <a:t>fold</a:t>
            </a:r>
            <a:r>
              <a:rPr lang="tr-TR" sz="2000" dirty="0"/>
              <a:t> ve Ortalama …</a:t>
            </a:r>
          </a:p>
        </p:txBody>
      </p:sp>
    </p:spTree>
    <p:extLst>
      <p:ext uri="{BB962C8B-B14F-4D97-AF65-F5344CB8AC3E}">
        <p14:creationId xmlns:p14="http://schemas.microsoft.com/office/powerpoint/2010/main" val="9946933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sp>
        <p:nvSpPr>
          <p:cNvPr id="9" name="Unvan 2"/>
          <p:cNvSpPr>
            <a:spLocks noGrp="1"/>
          </p:cNvSpPr>
          <p:nvPr>
            <p:ph type="title"/>
          </p:nvPr>
        </p:nvSpPr>
        <p:spPr>
          <a:xfrm>
            <a:off x="927579" y="0"/>
            <a:ext cx="7228130" cy="875049"/>
          </a:xfrm>
        </p:spPr>
        <p:txBody>
          <a:bodyPr>
            <a:normAutofit/>
          </a:bodyPr>
          <a:lstStyle/>
          <a:p>
            <a:r>
              <a:rPr lang="tr-TR" sz="2000" dirty="0"/>
              <a:t>K-</a:t>
            </a:r>
            <a:r>
              <a:rPr lang="tr-TR" sz="2000" dirty="0" err="1"/>
              <a:t>fold</a:t>
            </a:r>
            <a:r>
              <a:rPr lang="tr-TR" sz="2000" dirty="0"/>
              <a:t> Uygulama-Kfold.py</a:t>
            </a:r>
          </a:p>
        </p:txBody>
      </p:sp>
      <p:sp>
        <p:nvSpPr>
          <p:cNvPr id="3" name="Metin kutusu 2">
            <a:extLst>
              <a:ext uri="{FF2B5EF4-FFF2-40B4-BE49-F238E27FC236}">
                <a16:creationId xmlns:a16="http://schemas.microsoft.com/office/drawing/2014/main" id="{A517D0F7-C9A7-4824-A7D1-DD860BF8F796}"/>
              </a:ext>
            </a:extLst>
          </p:cNvPr>
          <p:cNvSpPr txBox="1"/>
          <p:nvPr/>
        </p:nvSpPr>
        <p:spPr>
          <a:xfrm>
            <a:off x="927579" y="967546"/>
            <a:ext cx="5930421" cy="1754326"/>
          </a:xfrm>
          <a:prstGeom prst="rect">
            <a:avLst/>
          </a:prstGeom>
          <a:noFill/>
        </p:spPr>
        <p:txBody>
          <a:bodyPr wrap="square">
            <a:spAutoFit/>
          </a:bodyPr>
          <a:lstStyle/>
          <a:p>
            <a:r>
              <a:rPr lang="tr-TR" dirty="0" err="1">
                <a:latin typeface="Times New Roman" panose="02020603050405020304" pitchFamily="18" charset="0"/>
                <a:cs typeface="Times New Roman" panose="02020603050405020304" pitchFamily="18" charset="0"/>
              </a:rPr>
              <a:t>from</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sklearn.model_selection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import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Kfold</a:t>
            </a:r>
            <a:endParaRPr lang="tr-TR" dirty="0">
              <a:latin typeface="Times New Roman" panose="02020603050405020304" pitchFamily="18" charset="0"/>
              <a:cs typeface="Times New Roman" panose="02020603050405020304" pitchFamily="18" charset="0"/>
            </a:endParaRPr>
          </a:p>
          <a:p>
            <a:endParaRPr lang="tr-TR" dirty="0">
              <a:latin typeface="Times New Roman" panose="02020603050405020304" pitchFamily="18" charset="0"/>
              <a:cs typeface="Times New Roman" panose="02020603050405020304" pitchFamily="18" charset="0"/>
            </a:endParaRPr>
          </a:p>
          <a:p>
            <a:r>
              <a:rPr lang="tr-TR" dirty="0" err="1">
                <a:latin typeface="Times New Roman" panose="02020603050405020304" pitchFamily="18" charset="0"/>
                <a:cs typeface="Times New Roman" panose="02020603050405020304" pitchFamily="18" charset="0"/>
              </a:rPr>
              <a:t>kf</a:t>
            </a:r>
            <a:r>
              <a:rPr lang="tr-TR" dirty="0">
                <a:latin typeface="Times New Roman" panose="02020603050405020304" pitchFamily="18" charset="0"/>
                <a:cs typeface="Times New Roman" panose="02020603050405020304" pitchFamily="18" charset="0"/>
              </a:rPr>
              <a:t> = </a:t>
            </a:r>
            <a:r>
              <a:rPr lang="tr-TR" dirty="0" err="1">
                <a:latin typeface="Times New Roman" panose="02020603050405020304" pitchFamily="18" charset="0"/>
                <a:cs typeface="Times New Roman" panose="02020603050405020304" pitchFamily="18" charset="0"/>
              </a:rPr>
              <a:t>KFold</a:t>
            </a:r>
            <a:r>
              <a:rPr lang="tr-TR" dirty="0">
                <a:latin typeface="Times New Roman" panose="02020603050405020304" pitchFamily="18" charset="0"/>
                <a:cs typeface="Times New Roman" panose="02020603050405020304" pitchFamily="18" charset="0"/>
              </a:rPr>
              <a:t>(</a:t>
            </a:r>
            <a:r>
              <a:rPr lang="tr-TR" dirty="0" err="1">
                <a:latin typeface="Times New Roman" panose="02020603050405020304" pitchFamily="18" charset="0"/>
                <a:cs typeface="Times New Roman" panose="02020603050405020304" pitchFamily="18" charset="0"/>
              </a:rPr>
              <a:t>n_splits</a:t>
            </a:r>
            <a:r>
              <a:rPr lang="tr-TR" dirty="0">
                <a:latin typeface="Times New Roman" panose="02020603050405020304" pitchFamily="18" charset="0"/>
                <a:cs typeface="Times New Roman" panose="02020603050405020304" pitchFamily="18" charset="0"/>
              </a:rPr>
              <a:t>=5, </a:t>
            </a:r>
            <a:r>
              <a:rPr lang="tr-TR" dirty="0" err="1">
                <a:latin typeface="Times New Roman" panose="02020603050405020304" pitchFamily="18" charset="0"/>
                <a:cs typeface="Times New Roman" panose="02020603050405020304" pitchFamily="18" charset="0"/>
              </a:rPr>
              <a:t>shuffle</a:t>
            </a:r>
            <a:r>
              <a:rPr lang="tr-TR" dirty="0">
                <a:latin typeface="Times New Roman" panose="02020603050405020304" pitchFamily="18" charset="0"/>
                <a:cs typeface="Times New Roman" panose="02020603050405020304" pitchFamily="18" charset="0"/>
              </a:rPr>
              <a:t>=True, </a:t>
            </a:r>
            <a:r>
              <a:rPr lang="tr-TR" dirty="0" err="1">
                <a:latin typeface="Times New Roman" panose="02020603050405020304" pitchFamily="18" charset="0"/>
                <a:cs typeface="Times New Roman" panose="02020603050405020304" pitchFamily="18" charset="0"/>
              </a:rPr>
              <a:t>random_state</a:t>
            </a:r>
            <a:r>
              <a:rPr lang="tr-TR" dirty="0">
                <a:latin typeface="Times New Roman" panose="02020603050405020304" pitchFamily="18" charset="0"/>
                <a:cs typeface="Times New Roman" panose="02020603050405020304" pitchFamily="18" charset="0"/>
              </a:rPr>
              <a:t>=42)</a:t>
            </a:r>
          </a:p>
          <a:p>
            <a:r>
              <a:rPr lang="en-US" dirty="0">
                <a:latin typeface="Times New Roman" panose="02020603050405020304" pitchFamily="18" charset="0"/>
                <a:cs typeface="Times New Roman" panose="02020603050405020304" pitchFamily="18" charset="0"/>
              </a:rPr>
              <a:t>for </a:t>
            </a:r>
            <a:r>
              <a:rPr lang="en-US" dirty="0" err="1">
                <a:latin typeface="Times New Roman" panose="02020603050405020304" pitchFamily="18" charset="0"/>
                <a:cs typeface="Times New Roman" panose="02020603050405020304" pitchFamily="18" charset="0"/>
              </a:rPr>
              <a:t>train_index</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test_index</a:t>
            </a:r>
            <a:r>
              <a:rPr lang="en-US" dirty="0">
                <a:latin typeface="Times New Roman" panose="02020603050405020304" pitchFamily="18" charset="0"/>
                <a:cs typeface="Times New Roman" panose="02020603050405020304" pitchFamily="18" charset="0"/>
              </a:rPr>
              <a:t> in </a:t>
            </a:r>
            <a:r>
              <a:rPr lang="en-US" dirty="0" err="1">
                <a:latin typeface="Times New Roman" panose="02020603050405020304" pitchFamily="18" charset="0"/>
                <a:cs typeface="Times New Roman" panose="02020603050405020304" pitchFamily="18" charset="0"/>
              </a:rPr>
              <a:t>kf.split</a:t>
            </a:r>
            <a:r>
              <a:rPr lang="en-US" dirty="0">
                <a:latin typeface="Times New Roman" panose="02020603050405020304" pitchFamily="18" charset="0"/>
                <a:cs typeface="Times New Roman" panose="02020603050405020304" pitchFamily="18" charset="0"/>
              </a:rPr>
              <a:t>(X):</a:t>
            </a:r>
            <a:endParaRPr lang="tr-TR" dirty="0">
              <a:latin typeface="Times New Roman" panose="02020603050405020304" pitchFamily="18" charset="0"/>
              <a:cs typeface="Times New Roman" panose="02020603050405020304" pitchFamily="18" charset="0"/>
            </a:endParaRPr>
          </a:p>
          <a:p>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X_train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X_test</a:t>
            </a:r>
            <a:r>
              <a:rPr lang="tr-TR" dirty="0">
                <a:latin typeface="Times New Roman" panose="02020603050405020304" pitchFamily="18" charset="0"/>
                <a:cs typeface="Times New Roman" panose="02020603050405020304" pitchFamily="18" charset="0"/>
              </a:rPr>
              <a:t> = </a:t>
            </a:r>
            <a:r>
              <a:rPr lang="tr-TR" dirty="0" err="1">
                <a:latin typeface="Times New Roman" panose="02020603050405020304" pitchFamily="18" charset="0"/>
                <a:cs typeface="Times New Roman" panose="02020603050405020304" pitchFamily="18" charset="0"/>
              </a:rPr>
              <a:t>X.iloc</a:t>
            </a:r>
            <a:r>
              <a:rPr lang="tr-TR" dirty="0">
                <a:latin typeface="Times New Roman" panose="02020603050405020304" pitchFamily="18" charset="0"/>
                <a:cs typeface="Times New Roman" panose="02020603050405020304" pitchFamily="18" charset="0"/>
              </a:rPr>
              <a:t>[</a:t>
            </a:r>
            <a:r>
              <a:rPr lang="tr-TR" dirty="0" err="1">
                <a:latin typeface="Times New Roman" panose="02020603050405020304" pitchFamily="18" charset="0"/>
                <a:cs typeface="Times New Roman" panose="02020603050405020304" pitchFamily="18" charset="0"/>
              </a:rPr>
              <a:t>train_index</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X.iloc</a:t>
            </a:r>
            <a:r>
              <a:rPr lang="tr-TR" dirty="0">
                <a:latin typeface="Times New Roman" panose="02020603050405020304" pitchFamily="18" charset="0"/>
                <a:cs typeface="Times New Roman" panose="02020603050405020304" pitchFamily="18" charset="0"/>
              </a:rPr>
              <a:t>[</a:t>
            </a:r>
            <a:r>
              <a:rPr lang="tr-TR" dirty="0" err="1">
                <a:latin typeface="Times New Roman" panose="02020603050405020304" pitchFamily="18" charset="0"/>
                <a:cs typeface="Times New Roman" panose="02020603050405020304" pitchFamily="18" charset="0"/>
              </a:rPr>
              <a:t>test_index</a:t>
            </a:r>
            <a:r>
              <a:rPr lang="tr-TR" dirty="0">
                <a:latin typeface="Times New Roman" panose="02020603050405020304" pitchFamily="18" charset="0"/>
                <a:cs typeface="Times New Roman" panose="02020603050405020304" pitchFamily="18" charset="0"/>
              </a:rPr>
              <a:t>]</a:t>
            </a:r>
          </a:p>
          <a:p>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Y_train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Y_test</a:t>
            </a:r>
            <a:r>
              <a:rPr lang="tr-TR" dirty="0">
                <a:latin typeface="Times New Roman" panose="02020603050405020304" pitchFamily="18" charset="0"/>
                <a:cs typeface="Times New Roman" panose="02020603050405020304" pitchFamily="18" charset="0"/>
              </a:rPr>
              <a:t> = Y[</a:t>
            </a:r>
            <a:r>
              <a:rPr lang="tr-TR" dirty="0" err="1">
                <a:latin typeface="Times New Roman" panose="02020603050405020304" pitchFamily="18" charset="0"/>
                <a:cs typeface="Times New Roman" panose="02020603050405020304" pitchFamily="18" charset="0"/>
              </a:rPr>
              <a:t>train_index</a:t>
            </a:r>
            <a:r>
              <a:rPr lang="tr-TR" dirty="0">
                <a:latin typeface="Times New Roman" panose="02020603050405020304" pitchFamily="18" charset="0"/>
                <a:cs typeface="Times New Roman" panose="02020603050405020304" pitchFamily="18" charset="0"/>
              </a:rPr>
              <a:t>], Y[</a:t>
            </a:r>
            <a:r>
              <a:rPr lang="tr-TR" dirty="0" err="1">
                <a:latin typeface="Times New Roman" panose="02020603050405020304" pitchFamily="18" charset="0"/>
                <a:cs typeface="Times New Roman" panose="02020603050405020304" pitchFamily="18" charset="0"/>
              </a:rPr>
              <a:t>test_index</a:t>
            </a:r>
            <a:r>
              <a:rPr lang="tr-TR"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8612875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sp>
        <p:nvSpPr>
          <p:cNvPr id="9" name="Unvan 2"/>
          <p:cNvSpPr>
            <a:spLocks noGrp="1"/>
          </p:cNvSpPr>
          <p:nvPr>
            <p:ph type="title"/>
          </p:nvPr>
        </p:nvSpPr>
        <p:spPr>
          <a:xfrm>
            <a:off x="737663" y="-14068"/>
            <a:ext cx="7228130" cy="508521"/>
          </a:xfrm>
        </p:spPr>
        <p:txBody>
          <a:bodyPr>
            <a:normAutofit/>
          </a:bodyPr>
          <a:lstStyle/>
          <a:p>
            <a:pPr algn="ctr"/>
            <a:r>
              <a:rPr lang="tr-TR" sz="2000" dirty="0"/>
              <a:t>K-</a:t>
            </a:r>
            <a:r>
              <a:rPr lang="tr-TR" sz="2000" dirty="0" err="1"/>
              <a:t>fold</a:t>
            </a:r>
            <a:r>
              <a:rPr lang="tr-TR" sz="2000" dirty="0"/>
              <a:t> Uygulama-Kfold.py</a:t>
            </a:r>
          </a:p>
        </p:txBody>
      </p:sp>
      <p:sp>
        <p:nvSpPr>
          <p:cNvPr id="3" name="Metin kutusu 2">
            <a:extLst>
              <a:ext uri="{FF2B5EF4-FFF2-40B4-BE49-F238E27FC236}">
                <a16:creationId xmlns:a16="http://schemas.microsoft.com/office/drawing/2014/main" id="{A517D0F7-C9A7-4824-A7D1-DD860BF8F796}"/>
              </a:ext>
            </a:extLst>
          </p:cNvPr>
          <p:cNvSpPr txBox="1"/>
          <p:nvPr/>
        </p:nvSpPr>
        <p:spPr>
          <a:xfrm>
            <a:off x="242455" y="257786"/>
            <a:ext cx="3341254" cy="4893647"/>
          </a:xfrm>
          <a:prstGeom prst="rect">
            <a:avLst/>
          </a:prstGeom>
          <a:noFill/>
        </p:spPr>
        <p:txBody>
          <a:bodyPr wrap="square">
            <a:spAutoFit/>
          </a:bodyPr>
          <a:lstStyle/>
          <a:p>
            <a:r>
              <a:rPr lang="tr-TR" sz="1200" dirty="0" err="1">
                <a:latin typeface="Times New Roman" panose="02020603050405020304" pitchFamily="18" charset="0"/>
                <a:cs typeface="Times New Roman" panose="02020603050405020304" pitchFamily="18" charset="0"/>
              </a:rPr>
              <a:t>import</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pandas</a:t>
            </a:r>
            <a:r>
              <a:rPr lang="tr-TR" sz="1200" dirty="0">
                <a:latin typeface="Times New Roman" panose="02020603050405020304" pitchFamily="18" charset="0"/>
                <a:cs typeface="Times New Roman" panose="02020603050405020304" pitchFamily="18" charset="0"/>
              </a:rPr>
              <a:t> as </a:t>
            </a:r>
            <a:r>
              <a:rPr lang="tr-TR" sz="1200" dirty="0" err="1">
                <a:latin typeface="Times New Roman" panose="02020603050405020304" pitchFamily="18" charset="0"/>
                <a:cs typeface="Times New Roman" panose="02020603050405020304" pitchFamily="18" charset="0"/>
              </a:rPr>
              <a:t>pd</a:t>
            </a:r>
            <a:endParaRPr lang="tr-TR" sz="1200" dirty="0">
              <a:latin typeface="Times New Roman" panose="02020603050405020304" pitchFamily="18" charset="0"/>
              <a:cs typeface="Times New Roman" panose="02020603050405020304" pitchFamily="18" charset="0"/>
            </a:endParaRPr>
          </a:p>
          <a:p>
            <a:r>
              <a:rPr lang="tr-TR" sz="1200" dirty="0" err="1">
                <a:latin typeface="Times New Roman" panose="02020603050405020304" pitchFamily="18" charset="0"/>
                <a:cs typeface="Times New Roman" panose="02020603050405020304" pitchFamily="18" charset="0"/>
              </a:rPr>
              <a:t>import</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numpy</a:t>
            </a:r>
            <a:r>
              <a:rPr lang="tr-TR" sz="1200" dirty="0">
                <a:latin typeface="Times New Roman" panose="02020603050405020304" pitchFamily="18" charset="0"/>
                <a:cs typeface="Times New Roman" panose="02020603050405020304" pitchFamily="18" charset="0"/>
              </a:rPr>
              <a:t> as </a:t>
            </a:r>
            <a:r>
              <a:rPr lang="tr-TR" sz="1200" dirty="0" err="1">
                <a:latin typeface="Times New Roman" panose="02020603050405020304" pitchFamily="18" charset="0"/>
                <a:cs typeface="Times New Roman" panose="02020603050405020304" pitchFamily="18" charset="0"/>
              </a:rPr>
              <a:t>np</a:t>
            </a:r>
            <a:endParaRPr lang="tr-TR" sz="1200" dirty="0">
              <a:latin typeface="Times New Roman" panose="02020603050405020304" pitchFamily="18" charset="0"/>
              <a:cs typeface="Times New Roman" panose="02020603050405020304" pitchFamily="18" charset="0"/>
            </a:endParaRPr>
          </a:p>
          <a:p>
            <a:r>
              <a:rPr lang="tr-TR" sz="1200" dirty="0" err="1">
                <a:latin typeface="Times New Roman" panose="02020603050405020304" pitchFamily="18" charset="0"/>
                <a:cs typeface="Times New Roman" panose="02020603050405020304" pitchFamily="18" charset="0"/>
              </a:rPr>
              <a:t>from</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keras.utils</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import</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np_utils</a:t>
            </a:r>
            <a:endParaRPr lang="tr-TR" sz="1200" dirty="0">
              <a:latin typeface="Times New Roman" panose="02020603050405020304" pitchFamily="18" charset="0"/>
              <a:cs typeface="Times New Roman" panose="02020603050405020304" pitchFamily="18" charset="0"/>
            </a:endParaRPr>
          </a:p>
          <a:p>
            <a:r>
              <a:rPr lang="tr-TR" sz="1200" dirty="0" err="1">
                <a:latin typeface="Times New Roman" panose="02020603050405020304" pitchFamily="18" charset="0"/>
                <a:cs typeface="Times New Roman" panose="02020603050405020304" pitchFamily="18" charset="0"/>
              </a:rPr>
              <a:t>from</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sklearn.model_selection</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import</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KFold</a:t>
            </a:r>
            <a:endParaRPr lang="tr-TR" sz="1200" dirty="0">
              <a:latin typeface="Times New Roman" panose="02020603050405020304" pitchFamily="18" charset="0"/>
              <a:cs typeface="Times New Roman" panose="02020603050405020304" pitchFamily="18" charset="0"/>
            </a:endParaRPr>
          </a:p>
          <a:p>
            <a:r>
              <a:rPr lang="tr-TR" sz="1200" dirty="0" err="1">
                <a:latin typeface="Times New Roman" panose="02020603050405020304" pitchFamily="18" charset="0"/>
                <a:cs typeface="Times New Roman" panose="02020603050405020304" pitchFamily="18" charset="0"/>
              </a:rPr>
              <a:t>import</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matplotlib.pyplot</a:t>
            </a:r>
            <a:r>
              <a:rPr lang="tr-TR" sz="1200" dirty="0">
                <a:latin typeface="Times New Roman" panose="02020603050405020304" pitchFamily="18" charset="0"/>
                <a:cs typeface="Times New Roman" panose="02020603050405020304" pitchFamily="18" charset="0"/>
              </a:rPr>
              <a:t> as </a:t>
            </a:r>
            <a:r>
              <a:rPr lang="tr-TR" sz="1200" dirty="0" err="1">
                <a:latin typeface="Times New Roman" panose="02020603050405020304" pitchFamily="18" charset="0"/>
                <a:cs typeface="Times New Roman" panose="02020603050405020304" pitchFamily="18" charset="0"/>
              </a:rPr>
              <a:t>plt</a:t>
            </a:r>
            <a:endParaRPr lang="tr-TR" sz="1200" dirty="0">
              <a:latin typeface="Times New Roman" panose="02020603050405020304" pitchFamily="18" charset="0"/>
              <a:cs typeface="Times New Roman" panose="02020603050405020304" pitchFamily="18" charset="0"/>
            </a:endParaRPr>
          </a:p>
          <a:p>
            <a:endParaRPr lang="tr-TR" sz="1200" dirty="0">
              <a:latin typeface="Times New Roman" panose="02020603050405020304" pitchFamily="18" charset="0"/>
              <a:cs typeface="Times New Roman" panose="02020603050405020304" pitchFamily="18" charset="0"/>
            </a:endParaRPr>
          </a:p>
          <a:p>
            <a:endParaRPr lang="tr-TR" sz="1200" dirty="0">
              <a:latin typeface="Times New Roman" panose="02020603050405020304" pitchFamily="18" charset="0"/>
              <a:cs typeface="Times New Roman" panose="02020603050405020304" pitchFamily="18" charset="0"/>
            </a:endParaRPr>
          </a:p>
          <a:p>
            <a:r>
              <a:rPr lang="tr-TR" sz="1200" dirty="0">
                <a:latin typeface="Times New Roman" panose="02020603050405020304" pitchFamily="18" charset="0"/>
                <a:cs typeface="Times New Roman" panose="02020603050405020304" pitchFamily="18" charset="0"/>
              </a:rPr>
              <a:t>def </a:t>
            </a:r>
            <a:r>
              <a:rPr lang="tr-TR" sz="1200" dirty="0" err="1">
                <a:latin typeface="Times New Roman" panose="02020603050405020304" pitchFamily="18" charset="0"/>
                <a:cs typeface="Times New Roman" panose="02020603050405020304" pitchFamily="18" charset="0"/>
              </a:rPr>
              <a:t>verisayisi</a:t>
            </a:r>
            <a:r>
              <a:rPr lang="tr-TR" sz="1200" dirty="0">
                <a:latin typeface="Times New Roman" panose="02020603050405020304" pitchFamily="18" charset="0"/>
                <a:cs typeface="Times New Roman" panose="02020603050405020304" pitchFamily="18" charset="0"/>
              </a:rPr>
              <a:t>(y):</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pozitif,negatif</a:t>
            </a:r>
            <a:r>
              <a:rPr lang="tr-TR" sz="1200" dirty="0">
                <a:latin typeface="Times New Roman" panose="02020603050405020304" pitchFamily="18" charset="0"/>
                <a:cs typeface="Times New Roman" panose="02020603050405020304" pitchFamily="18" charset="0"/>
              </a:rPr>
              <a:t>=0,0</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for</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tuty</a:t>
            </a:r>
            <a:r>
              <a:rPr lang="tr-TR" sz="1200" dirty="0">
                <a:latin typeface="Times New Roman" panose="02020603050405020304" pitchFamily="18" charset="0"/>
                <a:cs typeface="Times New Roman" panose="02020603050405020304" pitchFamily="18" charset="0"/>
              </a:rPr>
              <a:t> in y:</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if</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tuty</a:t>
            </a:r>
            <a:r>
              <a:rPr lang="tr-TR" sz="1200" dirty="0">
                <a:latin typeface="Times New Roman" panose="02020603050405020304" pitchFamily="18" charset="0"/>
                <a:cs typeface="Times New Roman" panose="02020603050405020304" pitchFamily="18" charset="0"/>
              </a:rPr>
              <a:t>==1:</a:t>
            </a:r>
          </a:p>
          <a:p>
            <a:r>
              <a:rPr lang="tr-TR" sz="1200" dirty="0">
                <a:latin typeface="Times New Roman" panose="02020603050405020304" pitchFamily="18" charset="0"/>
                <a:cs typeface="Times New Roman" panose="02020603050405020304" pitchFamily="18" charset="0"/>
              </a:rPr>
              <a:t>            pozitif+=1</a:t>
            </a:r>
          </a:p>
          <a:p>
            <a:r>
              <a:rPr lang="tr-TR" sz="1200" dirty="0">
                <a:latin typeface="Times New Roman" panose="02020603050405020304" pitchFamily="18" charset="0"/>
                <a:cs typeface="Times New Roman" panose="02020603050405020304" pitchFamily="18" charset="0"/>
              </a:rPr>
              <a:t>        elif </a:t>
            </a:r>
            <a:r>
              <a:rPr lang="tr-TR" sz="1200" dirty="0" err="1">
                <a:latin typeface="Times New Roman" panose="02020603050405020304" pitchFamily="18" charset="0"/>
                <a:cs typeface="Times New Roman" panose="02020603050405020304" pitchFamily="18" charset="0"/>
              </a:rPr>
              <a:t>tuty</a:t>
            </a:r>
            <a:r>
              <a:rPr lang="tr-TR" sz="1200" dirty="0">
                <a:latin typeface="Times New Roman" panose="02020603050405020304" pitchFamily="18" charset="0"/>
                <a:cs typeface="Times New Roman" panose="02020603050405020304" pitchFamily="18" charset="0"/>
              </a:rPr>
              <a:t>==2:</a:t>
            </a:r>
          </a:p>
          <a:p>
            <a:r>
              <a:rPr lang="tr-TR" sz="1200" dirty="0">
                <a:latin typeface="Times New Roman" panose="02020603050405020304" pitchFamily="18" charset="0"/>
                <a:cs typeface="Times New Roman" panose="02020603050405020304" pitchFamily="18" charset="0"/>
              </a:rPr>
              <a:t>            negatif+=1</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return</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pozitif,negatif</a:t>
            </a:r>
            <a:endParaRPr lang="tr-TR" sz="1200" dirty="0">
              <a:latin typeface="Times New Roman" panose="02020603050405020304" pitchFamily="18" charset="0"/>
              <a:cs typeface="Times New Roman" panose="02020603050405020304" pitchFamily="18" charset="0"/>
            </a:endParaRPr>
          </a:p>
          <a:p>
            <a:endParaRPr lang="tr-TR" sz="1200" dirty="0">
              <a:latin typeface="Times New Roman" panose="02020603050405020304" pitchFamily="18" charset="0"/>
              <a:cs typeface="Times New Roman" panose="02020603050405020304" pitchFamily="18" charset="0"/>
            </a:endParaRPr>
          </a:p>
          <a:p>
            <a:r>
              <a:rPr lang="tr-TR" sz="1200" dirty="0">
                <a:latin typeface="Times New Roman" panose="02020603050405020304" pitchFamily="18" charset="0"/>
                <a:cs typeface="Times New Roman" panose="02020603050405020304" pitchFamily="18" charset="0"/>
              </a:rPr>
              <a:t>data=</a:t>
            </a:r>
            <a:r>
              <a:rPr lang="tr-TR" sz="1200" dirty="0" err="1">
                <a:latin typeface="Times New Roman" panose="02020603050405020304" pitchFamily="18" charset="0"/>
                <a:cs typeface="Times New Roman" panose="02020603050405020304" pitchFamily="18" charset="0"/>
              </a:rPr>
              <a:t>pd.read_csv</a:t>
            </a:r>
            <a:r>
              <a:rPr lang="tr-TR" sz="1200" dirty="0">
                <a:latin typeface="Times New Roman" panose="02020603050405020304" pitchFamily="18" charset="0"/>
                <a:cs typeface="Times New Roman" panose="02020603050405020304" pitchFamily="18" charset="0"/>
              </a:rPr>
              <a:t>("breastcancer.csv")</a:t>
            </a:r>
          </a:p>
          <a:p>
            <a:r>
              <a:rPr lang="tr-TR" sz="1200" dirty="0">
                <a:latin typeface="Times New Roman" panose="02020603050405020304" pitchFamily="18" charset="0"/>
                <a:cs typeface="Times New Roman" panose="02020603050405020304" pitchFamily="18" charset="0"/>
              </a:rPr>
              <a:t>"""data=</a:t>
            </a:r>
            <a:r>
              <a:rPr lang="tr-TR" sz="1200" dirty="0" err="1">
                <a:latin typeface="Times New Roman" panose="02020603050405020304" pitchFamily="18" charset="0"/>
                <a:cs typeface="Times New Roman" panose="02020603050405020304" pitchFamily="18" charset="0"/>
              </a:rPr>
              <a:t>np.array</a:t>
            </a:r>
            <a:r>
              <a:rPr lang="tr-TR" sz="1200" dirty="0">
                <a:latin typeface="Times New Roman" panose="02020603050405020304" pitchFamily="18" charset="0"/>
                <a:cs typeface="Times New Roman" panose="02020603050405020304" pitchFamily="18" charset="0"/>
              </a:rPr>
              <a:t>(data)</a:t>
            </a:r>
          </a:p>
          <a:p>
            <a:r>
              <a:rPr lang="tr-TR" sz="1200" dirty="0">
                <a:latin typeface="Times New Roman" panose="02020603050405020304" pitchFamily="18" charset="0"/>
                <a:cs typeface="Times New Roman" panose="02020603050405020304" pitchFamily="18" charset="0"/>
              </a:rPr>
              <a:t>X=data[:,0:9]</a:t>
            </a:r>
          </a:p>
          <a:p>
            <a:r>
              <a:rPr lang="tr-TR" sz="1200" dirty="0">
                <a:latin typeface="Times New Roman" panose="02020603050405020304" pitchFamily="18" charset="0"/>
                <a:cs typeface="Times New Roman" panose="02020603050405020304" pitchFamily="18" charset="0"/>
              </a:rPr>
              <a:t>Y=data[:,9:10]"""</a:t>
            </a:r>
          </a:p>
          <a:p>
            <a:r>
              <a:rPr lang="tr-TR" sz="1200" dirty="0" err="1">
                <a:latin typeface="Times New Roman" panose="02020603050405020304" pitchFamily="18" charset="0"/>
                <a:cs typeface="Times New Roman" panose="02020603050405020304" pitchFamily="18" charset="0"/>
              </a:rPr>
              <a:t>print</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data.head</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X=</a:t>
            </a:r>
            <a:r>
              <a:rPr lang="tr-TR" sz="1200" dirty="0" err="1">
                <a:latin typeface="Times New Roman" panose="02020603050405020304" pitchFamily="18" charset="0"/>
                <a:cs typeface="Times New Roman" panose="02020603050405020304" pitchFamily="18" charset="0"/>
              </a:rPr>
              <a:t>data.iloc</a:t>
            </a:r>
            <a:r>
              <a:rPr lang="tr-TR" sz="1200" dirty="0">
                <a:latin typeface="Times New Roman" panose="02020603050405020304" pitchFamily="18" charset="0"/>
                <a:cs typeface="Times New Roman" panose="02020603050405020304" pitchFamily="18" charset="0"/>
              </a:rPr>
              <a:t>[:,0:-1]  #son sütun hariç diğer sütunları alır</a:t>
            </a:r>
          </a:p>
          <a:p>
            <a:r>
              <a:rPr lang="tr-TR" sz="1200" dirty="0">
                <a:latin typeface="Times New Roman" panose="02020603050405020304" pitchFamily="18" charset="0"/>
                <a:cs typeface="Times New Roman" panose="02020603050405020304" pitchFamily="18" charset="0"/>
              </a:rPr>
              <a:t>Y=</a:t>
            </a:r>
            <a:r>
              <a:rPr lang="tr-TR" sz="1200" dirty="0" err="1">
                <a:latin typeface="Times New Roman" panose="02020603050405020304" pitchFamily="18" charset="0"/>
                <a:cs typeface="Times New Roman" panose="02020603050405020304" pitchFamily="18" charset="0"/>
              </a:rPr>
              <a:t>data.iloc</a:t>
            </a:r>
            <a:r>
              <a:rPr lang="tr-TR" sz="1200" dirty="0">
                <a:latin typeface="Times New Roman" panose="02020603050405020304" pitchFamily="18" charset="0"/>
                <a:cs typeface="Times New Roman" panose="02020603050405020304" pitchFamily="18" charset="0"/>
              </a:rPr>
              <a:t>[:,-1]   #son sütunu alır</a:t>
            </a:r>
          </a:p>
          <a:p>
            <a:r>
              <a:rPr lang="tr-TR" sz="1200" dirty="0">
                <a:latin typeface="Times New Roman" panose="02020603050405020304" pitchFamily="18" charset="0"/>
                <a:cs typeface="Times New Roman" panose="02020603050405020304" pitchFamily="18" charset="0"/>
              </a:rPr>
              <a:t>#Y = </a:t>
            </a:r>
            <a:r>
              <a:rPr lang="tr-TR" sz="1200" dirty="0" err="1">
                <a:latin typeface="Times New Roman" panose="02020603050405020304" pitchFamily="18" charset="0"/>
                <a:cs typeface="Times New Roman" panose="02020603050405020304" pitchFamily="18" charset="0"/>
              </a:rPr>
              <a:t>np_utils.to_categorical</a:t>
            </a:r>
            <a:r>
              <a:rPr lang="tr-TR" sz="1200" dirty="0">
                <a:latin typeface="Times New Roman" panose="02020603050405020304" pitchFamily="18" charset="0"/>
                <a:cs typeface="Times New Roman" panose="02020603050405020304" pitchFamily="18" charset="0"/>
              </a:rPr>
              <a:t>(Y)</a:t>
            </a:r>
          </a:p>
          <a:p>
            <a:endParaRPr lang="tr-TR" sz="1200" dirty="0">
              <a:latin typeface="Times New Roman" panose="02020603050405020304" pitchFamily="18" charset="0"/>
              <a:cs typeface="Times New Roman" panose="02020603050405020304" pitchFamily="18" charset="0"/>
            </a:endParaRPr>
          </a:p>
        </p:txBody>
      </p:sp>
      <p:sp>
        <p:nvSpPr>
          <p:cNvPr id="4" name="Metin kutusu 3">
            <a:extLst>
              <a:ext uri="{FF2B5EF4-FFF2-40B4-BE49-F238E27FC236}">
                <a16:creationId xmlns:a16="http://schemas.microsoft.com/office/drawing/2014/main" id="{408EE753-B6F9-623E-CB4B-BE75E4D345F9}"/>
              </a:ext>
            </a:extLst>
          </p:cNvPr>
          <p:cNvSpPr txBox="1"/>
          <p:nvPr/>
        </p:nvSpPr>
        <p:spPr>
          <a:xfrm>
            <a:off x="3636498" y="296320"/>
            <a:ext cx="5173639" cy="4878259"/>
          </a:xfrm>
          <a:prstGeom prst="rect">
            <a:avLst/>
          </a:prstGeom>
          <a:noFill/>
        </p:spPr>
        <p:txBody>
          <a:bodyPr wrap="square">
            <a:spAutoFit/>
          </a:bodyPr>
          <a:lstStyle/>
          <a:p>
            <a:r>
              <a:rPr lang="tr-TR" sz="1200" dirty="0" err="1">
                <a:latin typeface="Times New Roman" panose="02020603050405020304" pitchFamily="18" charset="0"/>
                <a:cs typeface="Times New Roman" panose="02020603050405020304" pitchFamily="18" charset="0"/>
              </a:rPr>
              <a:t>print</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All</a:t>
            </a:r>
            <a:r>
              <a:rPr lang="tr-TR" sz="1200" dirty="0">
                <a:latin typeface="Times New Roman" panose="02020603050405020304" pitchFamily="18" charset="0"/>
                <a:cs typeface="Times New Roman" panose="02020603050405020304" pitchFamily="18" charset="0"/>
              </a:rPr>
              <a:t> Data:",</a:t>
            </a:r>
            <a:r>
              <a:rPr lang="tr-TR" sz="1200" dirty="0" err="1">
                <a:latin typeface="Times New Roman" panose="02020603050405020304" pitchFamily="18" charset="0"/>
                <a:cs typeface="Times New Roman" panose="02020603050405020304" pitchFamily="18" charset="0"/>
              </a:rPr>
              <a:t>data.shape</a:t>
            </a:r>
            <a:r>
              <a:rPr lang="tr-TR" sz="1200" dirty="0">
                <a:latin typeface="Times New Roman" panose="02020603050405020304" pitchFamily="18" charset="0"/>
                <a:cs typeface="Times New Roman" panose="02020603050405020304" pitchFamily="18" charset="0"/>
              </a:rPr>
              <a:t>)</a:t>
            </a:r>
          </a:p>
          <a:p>
            <a:r>
              <a:rPr lang="tr-TR" sz="1200" dirty="0" err="1">
                <a:latin typeface="Times New Roman" panose="02020603050405020304" pitchFamily="18" charset="0"/>
                <a:cs typeface="Times New Roman" panose="02020603050405020304" pitchFamily="18" charset="0"/>
              </a:rPr>
              <a:t>plt.figure</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figsize</a:t>
            </a:r>
            <a:r>
              <a:rPr lang="tr-TR" sz="1200" dirty="0">
                <a:latin typeface="Times New Roman" panose="02020603050405020304" pitchFamily="18" charset="0"/>
                <a:cs typeface="Times New Roman" panose="02020603050405020304" pitchFamily="18" charset="0"/>
              </a:rPr>
              <a:t>=(5,10))</a:t>
            </a:r>
          </a:p>
          <a:p>
            <a:r>
              <a:rPr lang="tr-TR" sz="1200" dirty="0" err="1">
                <a:latin typeface="Times New Roman" panose="02020603050405020304" pitchFamily="18" charset="0"/>
                <a:cs typeface="Times New Roman" panose="02020603050405020304" pitchFamily="18" charset="0"/>
              </a:rPr>
              <a:t>fold_index</a:t>
            </a:r>
            <a:r>
              <a:rPr lang="tr-TR" sz="1200" dirty="0">
                <a:latin typeface="Times New Roman" panose="02020603050405020304" pitchFamily="18" charset="0"/>
                <a:cs typeface="Times New Roman" panose="02020603050405020304" pitchFamily="18" charset="0"/>
              </a:rPr>
              <a:t>=1;</a:t>
            </a:r>
          </a:p>
          <a:p>
            <a:r>
              <a:rPr lang="tr-TR" sz="1200" dirty="0" err="1">
                <a:solidFill>
                  <a:srgbClr val="FFFF00"/>
                </a:solidFill>
                <a:latin typeface="Times New Roman" panose="02020603050405020304" pitchFamily="18" charset="0"/>
                <a:cs typeface="Times New Roman" panose="02020603050405020304" pitchFamily="18" charset="0"/>
              </a:rPr>
              <a:t>kf</a:t>
            </a:r>
            <a:r>
              <a:rPr lang="tr-TR" sz="1200" dirty="0">
                <a:solidFill>
                  <a:srgbClr val="FFFF00"/>
                </a:solidFill>
                <a:latin typeface="Times New Roman" panose="02020603050405020304" pitchFamily="18" charset="0"/>
                <a:cs typeface="Times New Roman" panose="02020603050405020304" pitchFamily="18" charset="0"/>
              </a:rPr>
              <a:t> = </a:t>
            </a:r>
            <a:r>
              <a:rPr lang="tr-TR" sz="1200" dirty="0" err="1">
                <a:solidFill>
                  <a:srgbClr val="FFFF00"/>
                </a:solidFill>
                <a:latin typeface="Times New Roman" panose="02020603050405020304" pitchFamily="18" charset="0"/>
                <a:cs typeface="Times New Roman" panose="02020603050405020304" pitchFamily="18" charset="0"/>
              </a:rPr>
              <a:t>KFold</a:t>
            </a:r>
            <a:r>
              <a:rPr lang="tr-TR" sz="1200" dirty="0">
                <a:solidFill>
                  <a:srgbClr val="FFFF00"/>
                </a:solidFill>
                <a:latin typeface="Times New Roman" panose="02020603050405020304" pitchFamily="18" charset="0"/>
                <a:cs typeface="Times New Roman" panose="02020603050405020304" pitchFamily="18" charset="0"/>
              </a:rPr>
              <a:t>(</a:t>
            </a:r>
            <a:r>
              <a:rPr lang="tr-TR" sz="1200" dirty="0" err="1">
                <a:solidFill>
                  <a:srgbClr val="FFFF00"/>
                </a:solidFill>
                <a:latin typeface="Times New Roman" panose="02020603050405020304" pitchFamily="18" charset="0"/>
                <a:cs typeface="Times New Roman" panose="02020603050405020304" pitchFamily="18" charset="0"/>
              </a:rPr>
              <a:t>n_splits</a:t>
            </a:r>
            <a:r>
              <a:rPr lang="tr-TR" sz="1200" dirty="0">
                <a:solidFill>
                  <a:srgbClr val="FFFF00"/>
                </a:solidFill>
                <a:latin typeface="Times New Roman" panose="02020603050405020304" pitchFamily="18" charset="0"/>
                <a:cs typeface="Times New Roman" panose="02020603050405020304" pitchFamily="18" charset="0"/>
              </a:rPr>
              <a:t>=5, </a:t>
            </a:r>
            <a:r>
              <a:rPr lang="tr-TR" sz="1200" dirty="0" err="1">
                <a:solidFill>
                  <a:srgbClr val="FFFF00"/>
                </a:solidFill>
                <a:latin typeface="Times New Roman" panose="02020603050405020304" pitchFamily="18" charset="0"/>
                <a:cs typeface="Times New Roman" panose="02020603050405020304" pitchFamily="18" charset="0"/>
              </a:rPr>
              <a:t>shuffle</a:t>
            </a:r>
            <a:r>
              <a:rPr lang="tr-TR" sz="1200" dirty="0">
                <a:solidFill>
                  <a:srgbClr val="FFFF00"/>
                </a:solidFill>
                <a:latin typeface="Times New Roman" panose="02020603050405020304" pitchFamily="18" charset="0"/>
                <a:cs typeface="Times New Roman" panose="02020603050405020304" pitchFamily="18" charset="0"/>
              </a:rPr>
              <a:t>=True, </a:t>
            </a:r>
            <a:r>
              <a:rPr lang="tr-TR" sz="1200" dirty="0" err="1">
                <a:solidFill>
                  <a:srgbClr val="FFFF00"/>
                </a:solidFill>
                <a:latin typeface="Times New Roman" panose="02020603050405020304" pitchFamily="18" charset="0"/>
                <a:cs typeface="Times New Roman" panose="02020603050405020304" pitchFamily="18" charset="0"/>
              </a:rPr>
              <a:t>random_state</a:t>
            </a:r>
            <a:r>
              <a:rPr lang="tr-TR" sz="1200" dirty="0">
                <a:solidFill>
                  <a:srgbClr val="FFFF00"/>
                </a:solidFill>
                <a:latin typeface="Times New Roman" panose="02020603050405020304" pitchFamily="18" charset="0"/>
                <a:cs typeface="Times New Roman" panose="02020603050405020304" pitchFamily="18" charset="0"/>
              </a:rPr>
              <a:t>=42)</a:t>
            </a:r>
          </a:p>
          <a:p>
            <a:r>
              <a:rPr lang="tr-TR" sz="1200" dirty="0" err="1">
                <a:latin typeface="Times New Roman" panose="02020603050405020304" pitchFamily="18" charset="0"/>
                <a:cs typeface="Times New Roman" panose="02020603050405020304" pitchFamily="18" charset="0"/>
              </a:rPr>
              <a:t>barx</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Pozitif","Negatif</a:t>
            </a:r>
            <a:r>
              <a:rPr lang="tr-TR" sz="1200" dirty="0">
                <a:latin typeface="Times New Roman" panose="02020603050405020304" pitchFamily="18" charset="0"/>
                <a:cs typeface="Times New Roman" panose="02020603050405020304" pitchFamily="18" charset="0"/>
              </a:rPr>
              <a:t>"]</a:t>
            </a:r>
          </a:p>
          <a:p>
            <a:endParaRPr lang="tr-TR" sz="1200" dirty="0">
              <a:latin typeface="Times New Roman" panose="02020603050405020304" pitchFamily="18" charset="0"/>
              <a:cs typeface="Times New Roman" panose="02020603050405020304" pitchFamily="18" charset="0"/>
            </a:endParaRPr>
          </a:p>
          <a:p>
            <a:r>
              <a:rPr lang="tr-TR" sz="1200" dirty="0" err="1">
                <a:solidFill>
                  <a:srgbClr val="FFFF00"/>
                </a:solidFill>
                <a:latin typeface="Times New Roman" panose="02020603050405020304" pitchFamily="18" charset="0"/>
                <a:cs typeface="Times New Roman" panose="02020603050405020304" pitchFamily="18" charset="0"/>
              </a:rPr>
              <a:t>for</a:t>
            </a:r>
            <a:r>
              <a:rPr lang="tr-TR" sz="1200" dirty="0">
                <a:solidFill>
                  <a:srgbClr val="FFFF00"/>
                </a:solidFill>
                <a:latin typeface="Times New Roman" panose="02020603050405020304" pitchFamily="18" charset="0"/>
                <a:cs typeface="Times New Roman" panose="02020603050405020304" pitchFamily="18" charset="0"/>
              </a:rPr>
              <a:t> </a:t>
            </a:r>
            <a:r>
              <a:rPr lang="tr-TR" sz="1200" dirty="0" err="1">
                <a:solidFill>
                  <a:srgbClr val="FFFF00"/>
                </a:solidFill>
                <a:latin typeface="Times New Roman" panose="02020603050405020304" pitchFamily="18" charset="0"/>
                <a:cs typeface="Times New Roman" panose="02020603050405020304" pitchFamily="18" charset="0"/>
              </a:rPr>
              <a:t>train_index</a:t>
            </a:r>
            <a:r>
              <a:rPr lang="tr-TR" sz="1200" dirty="0">
                <a:solidFill>
                  <a:srgbClr val="FFFF00"/>
                </a:solidFill>
                <a:latin typeface="Times New Roman" panose="02020603050405020304" pitchFamily="18" charset="0"/>
                <a:cs typeface="Times New Roman" panose="02020603050405020304" pitchFamily="18" charset="0"/>
              </a:rPr>
              <a:t>, </a:t>
            </a:r>
            <a:r>
              <a:rPr lang="tr-TR" sz="1200" dirty="0" err="1">
                <a:solidFill>
                  <a:srgbClr val="FFFF00"/>
                </a:solidFill>
                <a:latin typeface="Times New Roman" panose="02020603050405020304" pitchFamily="18" charset="0"/>
                <a:cs typeface="Times New Roman" panose="02020603050405020304" pitchFamily="18" charset="0"/>
              </a:rPr>
              <a:t>test_index</a:t>
            </a:r>
            <a:r>
              <a:rPr lang="tr-TR" sz="1200" dirty="0">
                <a:solidFill>
                  <a:srgbClr val="FFFF00"/>
                </a:solidFill>
                <a:latin typeface="Times New Roman" panose="02020603050405020304" pitchFamily="18" charset="0"/>
                <a:cs typeface="Times New Roman" panose="02020603050405020304" pitchFamily="18" charset="0"/>
              </a:rPr>
              <a:t> in </a:t>
            </a:r>
            <a:r>
              <a:rPr lang="tr-TR" sz="1200" dirty="0" err="1">
                <a:solidFill>
                  <a:srgbClr val="FFFF00"/>
                </a:solidFill>
                <a:latin typeface="Times New Roman" panose="02020603050405020304" pitchFamily="18" charset="0"/>
                <a:cs typeface="Times New Roman" panose="02020603050405020304" pitchFamily="18" charset="0"/>
              </a:rPr>
              <a:t>kf.split</a:t>
            </a:r>
            <a:r>
              <a:rPr lang="tr-TR" sz="1200" dirty="0">
                <a:solidFill>
                  <a:srgbClr val="FFFF00"/>
                </a:solidFill>
                <a:latin typeface="Times New Roman" panose="02020603050405020304" pitchFamily="18" charset="0"/>
                <a:cs typeface="Times New Roman" panose="02020603050405020304" pitchFamily="18" charset="0"/>
              </a:rPr>
              <a:t>(X):</a:t>
            </a:r>
          </a:p>
          <a:p>
            <a:r>
              <a:rPr lang="tr-TR" sz="1200" dirty="0">
                <a:latin typeface="Times New Roman" panose="02020603050405020304" pitchFamily="18" charset="0"/>
                <a:cs typeface="Times New Roman" panose="02020603050405020304" pitchFamily="18" charset="0"/>
              </a:rPr>
              <a:t>    #print("TRAIN:", </a:t>
            </a:r>
            <a:r>
              <a:rPr lang="tr-TR" sz="1200" dirty="0" err="1">
                <a:latin typeface="Times New Roman" panose="02020603050405020304" pitchFamily="18" charset="0"/>
                <a:cs typeface="Times New Roman" panose="02020603050405020304" pitchFamily="18" charset="0"/>
              </a:rPr>
              <a:t>train_index</a:t>
            </a:r>
            <a:r>
              <a:rPr lang="tr-TR" sz="1200" dirty="0">
                <a:latin typeface="Times New Roman" panose="02020603050405020304" pitchFamily="18" charset="0"/>
                <a:cs typeface="Times New Roman" panose="02020603050405020304" pitchFamily="18" charset="0"/>
              </a:rPr>
              <a:t>, "TEST:", </a:t>
            </a:r>
            <a:r>
              <a:rPr lang="tr-TR" sz="1200" dirty="0" err="1">
                <a:latin typeface="Times New Roman" panose="02020603050405020304" pitchFamily="18" charset="0"/>
                <a:cs typeface="Times New Roman" panose="02020603050405020304" pitchFamily="18" charset="0"/>
              </a:rPr>
              <a:t>test_index</a:t>
            </a:r>
            <a:r>
              <a:rPr lang="tr-TR" sz="1200" dirty="0">
                <a:latin typeface="Times New Roman" panose="02020603050405020304" pitchFamily="18" charset="0"/>
                <a:cs typeface="Times New Roman" panose="02020603050405020304" pitchFamily="18" charset="0"/>
              </a:rPr>
              <a:t>)</a:t>
            </a:r>
          </a:p>
          <a:p>
            <a:r>
              <a:rPr lang="tr-TR" sz="1200" dirty="0">
                <a:solidFill>
                  <a:srgbClr val="FFFF00"/>
                </a:solidFill>
                <a:latin typeface="Times New Roman" panose="02020603050405020304" pitchFamily="18" charset="0"/>
                <a:cs typeface="Times New Roman" panose="02020603050405020304" pitchFamily="18" charset="0"/>
              </a:rPr>
              <a:t>    </a:t>
            </a:r>
            <a:r>
              <a:rPr lang="tr-TR" sz="1200" dirty="0" err="1">
                <a:solidFill>
                  <a:srgbClr val="FFFF00"/>
                </a:solidFill>
                <a:latin typeface="Times New Roman" panose="02020603050405020304" pitchFamily="18" charset="0"/>
                <a:cs typeface="Times New Roman" panose="02020603050405020304" pitchFamily="18" charset="0"/>
              </a:rPr>
              <a:t>X_train</a:t>
            </a:r>
            <a:r>
              <a:rPr lang="tr-TR" sz="1200" dirty="0">
                <a:solidFill>
                  <a:srgbClr val="FFFF00"/>
                </a:solidFill>
                <a:latin typeface="Times New Roman" panose="02020603050405020304" pitchFamily="18" charset="0"/>
                <a:cs typeface="Times New Roman" panose="02020603050405020304" pitchFamily="18" charset="0"/>
              </a:rPr>
              <a:t>, </a:t>
            </a:r>
            <a:r>
              <a:rPr lang="tr-TR" sz="1200" dirty="0" err="1">
                <a:solidFill>
                  <a:srgbClr val="FFFF00"/>
                </a:solidFill>
                <a:latin typeface="Times New Roman" panose="02020603050405020304" pitchFamily="18" charset="0"/>
                <a:cs typeface="Times New Roman" panose="02020603050405020304" pitchFamily="18" charset="0"/>
              </a:rPr>
              <a:t>X_test</a:t>
            </a:r>
            <a:r>
              <a:rPr lang="tr-TR" sz="1200" dirty="0">
                <a:solidFill>
                  <a:srgbClr val="FFFF00"/>
                </a:solidFill>
                <a:latin typeface="Times New Roman" panose="02020603050405020304" pitchFamily="18" charset="0"/>
                <a:cs typeface="Times New Roman" panose="02020603050405020304" pitchFamily="18" charset="0"/>
              </a:rPr>
              <a:t> = </a:t>
            </a:r>
            <a:r>
              <a:rPr lang="tr-TR" sz="1200" dirty="0" err="1">
                <a:solidFill>
                  <a:srgbClr val="FFFF00"/>
                </a:solidFill>
                <a:latin typeface="Times New Roman" panose="02020603050405020304" pitchFamily="18" charset="0"/>
                <a:cs typeface="Times New Roman" panose="02020603050405020304" pitchFamily="18" charset="0"/>
              </a:rPr>
              <a:t>X.iloc</a:t>
            </a:r>
            <a:r>
              <a:rPr lang="tr-TR" sz="1200" dirty="0">
                <a:solidFill>
                  <a:srgbClr val="FFFF00"/>
                </a:solidFill>
                <a:latin typeface="Times New Roman" panose="02020603050405020304" pitchFamily="18" charset="0"/>
                <a:cs typeface="Times New Roman" panose="02020603050405020304" pitchFamily="18" charset="0"/>
              </a:rPr>
              <a:t>[</a:t>
            </a:r>
            <a:r>
              <a:rPr lang="tr-TR" sz="1200" dirty="0" err="1">
                <a:solidFill>
                  <a:srgbClr val="FFFF00"/>
                </a:solidFill>
                <a:latin typeface="Times New Roman" panose="02020603050405020304" pitchFamily="18" charset="0"/>
                <a:cs typeface="Times New Roman" panose="02020603050405020304" pitchFamily="18" charset="0"/>
              </a:rPr>
              <a:t>train_index</a:t>
            </a:r>
            <a:r>
              <a:rPr lang="tr-TR" sz="1200" dirty="0">
                <a:solidFill>
                  <a:srgbClr val="FFFF00"/>
                </a:solidFill>
                <a:latin typeface="Times New Roman" panose="02020603050405020304" pitchFamily="18" charset="0"/>
                <a:cs typeface="Times New Roman" panose="02020603050405020304" pitchFamily="18" charset="0"/>
              </a:rPr>
              <a:t>], </a:t>
            </a:r>
            <a:r>
              <a:rPr lang="tr-TR" sz="1200" dirty="0" err="1">
                <a:solidFill>
                  <a:srgbClr val="FFFF00"/>
                </a:solidFill>
                <a:latin typeface="Times New Roman" panose="02020603050405020304" pitchFamily="18" charset="0"/>
                <a:cs typeface="Times New Roman" panose="02020603050405020304" pitchFamily="18" charset="0"/>
              </a:rPr>
              <a:t>X.iloc</a:t>
            </a:r>
            <a:r>
              <a:rPr lang="tr-TR" sz="1200" dirty="0">
                <a:solidFill>
                  <a:srgbClr val="FFFF00"/>
                </a:solidFill>
                <a:latin typeface="Times New Roman" panose="02020603050405020304" pitchFamily="18" charset="0"/>
                <a:cs typeface="Times New Roman" panose="02020603050405020304" pitchFamily="18" charset="0"/>
              </a:rPr>
              <a:t>[</a:t>
            </a:r>
            <a:r>
              <a:rPr lang="tr-TR" sz="1200" dirty="0" err="1">
                <a:solidFill>
                  <a:srgbClr val="FFFF00"/>
                </a:solidFill>
                <a:latin typeface="Times New Roman" panose="02020603050405020304" pitchFamily="18" charset="0"/>
                <a:cs typeface="Times New Roman" panose="02020603050405020304" pitchFamily="18" charset="0"/>
              </a:rPr>
              <a:t>test_index</a:t>
            </a:r>
            <a:r>
              <a:rPr lang="tr-TR" sz="1200" dirty="0">
                <a:solidFill>
                  <a:srgbClr val="FFFF00"/>
                </a:solidFill>
                <a:latin typeface="Times New Roman" panose="02020603050405020304" pitchFamily="18" charset="0"/>
                <a:cs typeface="Times New Roman" panose="02020603050405020304" pitchFamily="18" charset="0"/>
              </a:rPr>
              <a:t>]</a:t>
            </a:r>
          </a:p>
          <a:p>
            <a:r>
              <a:rPr lang="tr-TR" sz="1200" dirty="0">
                <a:solidFill>
                  <a:srgbClr val="FFFF00"/>
                </a:solidFill>
                <a:latin typeface="Times New Roman" panose="02020603050405020304" pitchFamily="18" charset="0"/>
                <a:cs typeface="Times New Roman" panose="02020603050405020304" pitchFamily="18" charset="0"/>
              </a:rPr>
              <a:t>    </a:t>
            </a:r>
            <a:r>
              <a:rPr lang="tr-TR" sz="1200" dirty="0" err="1">
                <a:solidFill>
                  <a:srgbClr val="FFFF00"/>
                </a:solidFill>
                <a:latin typeface="Times New Roman" panose="02020603050405020304" pitchFamily="18" charset="0"/>
                <a:cs typeface="Times New Roman" panose="02020603050405020304" pitchFamily="18" charset="0"/>
              </a:rPr>
              <a:t>Y_train</a:t>
            </a:r>
            <a:r>
              <a:rPr lang="tr-TR" sz="1200" dirty="0">
                <a:solidFill>
                  <a:srgbClr val="FFFF00"/>
                </a:solidFill>
                <a:latin typeface="Times New Roman" panose="02020603050405020304" pitchFamily="18" charset="0"/>
                <a:cs typeface="Times New Roman" panose="02020603050405020304" pitchFamily="18" charset="0"/>
              </a:rPr>
              <a:t>, </a:t>
            </a:r>
            <a:r>
              <a:rPr lang="tr-TR" sz="1200" dirty="0" err="1">
                <a:solidFill>
                  <a:srgbClr val="FFFF00"/>
                </a:solidFill>
                <a:latin typeface="Times New Roman" panose="02020603050405020304" pitchFamily="18" charset="0"/>
                <a:cs typeface="Times New Roman" panose="02020603050405020304" pitchFamily="18" charset="0"/>
              </a:rPr>
              <a:t>Y_test</a:t>
            </a:r>
            <a:r>
              <a:rPr lang="tr-TR" sz="1200" dirty="0">
                <a:solidFill>
                  <a:srgbClr val="FFFF00"/>
                </a:solidFill>
                <a:latin typeface="Times New Roman" panose="02020603050405020304" pitchFamily="18" charset="0"/>
                <a:cs typeface="Times New Roman" panose="02020603050405020304" pitchFamily="18" charset="0"/>
              </a:rPr>
              <a:t> = Y[</a:t>
            </a:r>
            <a:r>
              <a:rPr lang="tr-TR" sz="1200" dirty="0" err="1">
                <a:solidFill>
                  <a:srgbClr val="FFFF00"/>
                </a:solidFill>
                <a:latin typeface="Times New Roman" panose="02020603050405020304" pitchFamily="18" charset="0"/>
                <a:cs typeface="Times New Roman" panose="02020603050405020304" pitchFamily="18" charset="0"/>
              </a:rPr>
              <a:t>train_index</a:t>
            </a:r>
            <a:r>
              <a:rPr lang="tr-TR" sz="1200" dirty="0">
                <a:solidFill>
                  <a:srgbClr val="FFFF00"/>
                </a:solidFill>
                <a:latin typeface="Times New Roman" panose="02020603050405020304" pitchFamily="18" charset="0"/>
                <a:cs typeface="Times New Roman" panose="02020603050405020304" pitchFamily="18" charset="0"/>
              </a:rPr>
              <a:t>], Y[</a:t>
            </a:r>
            <a:r>
              <a:rPr lang="tr-TR" sz="1200" dirty="0" err="1">
                <a:solidFill>
                  <a:srgbClr val="FFFF00"/>
                </a:solidFill>
                <a:latin typeface="Times New Roman" panose="02020603050405020304" pitchFamily="18" charset="0"/>
                <a:cs typeface="Times New Roman" panose="02020603050405020304" pitchFamily="18" charset="0"/>
              </a:rPr>
              <a:t>test_index</a:t>
            </a:r>
            <a:r>
              <a:rPr lang="tr-TR" sz="1200" dirty="0">
                <a:solidFill>
                  <a:srgbClr val="FFFF00"/>
                </a:solidFill>
                <a:latin typeface="Times New Roman" panose="02020603050405020304" pitchFamily="18" charset="0"/>
                <a:cs typeface="Times New Roman" panose="02020603050405020304" pitchFamily="18" charset="0"/>
              </a:rPr>
              <a:t>]   </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print</a:t>
            </a:r>
            <a:r>
              <a:rPr lang="tr-TR" sz="1200" dirty="0">
                <a:latin typeface="Times New Roman" panose="02020603050405020304" pitchFamily="18" charset="0"/>
                <a:cs typeface="Times New Roman" panose="02020603050405020304" pitchFamily="18" charset="0"/>
              </a:rPr>
              <a:t>("\n-------</a:t>
            </a:r>
            <a:r>
              <a:rPr lang="tr-TR" sz="1200" dirty="0" err="1">
                <a:latin typeface="Times New Roman" panose="02020603050405020304" pitchFamily="18" charset="0"/>
                <a:cs typeface="Times New Roman" panose="02020603050405020304" pitchFamily="18" charset="0"/>
              </a:rPr>
              <a:t>Fold</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fold_index</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print</a:t>
            </a:r>
            <a:r>
              <a:rPr lang="tr-TR" sz="1200" dirty="0">
                <a:latin typeface="Times New Roman" panose="02020603050405020304" pitchFamily="18" charset="0"/>
                <a:cs typeface="Times New Roman" panose="02020603050405020304" pitchFamily="18" charset="0"/>
              </a:rPr>
              <a:t>("Train Data:",</a:t>
            </a:r>
            <a:r>
              <a:rPr lang="tr-TR" sz="1200" dirty="0" err="1">
                <a:latin typeface="Times New Roman" panose="02020603050405020304" pitchFamily="18" charset="0"/>
                <a:cs typeface="Times New Roman" panose="02020603050405020304" pitchFamily="18" charset="0"/>
              </a:rPr>
              <a:t>X_train.shape</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print</a:t>
            </a:r>
            <a:r>
              <a:rPr lang="tr-TR" sz="1200" dirty="0">
                <a:latin typeface="Times New Roman" panose="02020603050405020304" pitchFamily="18" charset="0"/>
                <a:cs typeface="Times New Roman" panose="02020603050405020304" pitchFamily="18" charset="0"/>
              </a:rPr>
              <a:t>("Test Data:",</a:t>
            </a:r>
            <a:r>
              <a:rPr lang="tr-TR" sz="1200" dirty="0" err="1">
                <a:latin typeface="Times New Roman" panose="02020603050405020304" pitchFamily="18" charset="0"/>
                <a:cs typeface="Times New Roman" panose="02020603050405020304" pitchFamily="18" charset="0"/>
              </a:rPr>
              <a:t>X_test.shape</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fold_index</a:t>
            </a:r>
            <a:r>
              <a:rPr lang="tr-TR" sz="1200" dirty="0">
                <a:latin typeface="Times New Roman" panose="02020603050405020304" pitchFamily="18" charset="0"/>
                <a:cs typeface="Times New Roman" panose="02020603050405020304" pitchFamily="18" charset="0"/>
              </a:rPr>
              <a:t>+=1</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pozitif,negatif</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verisayisi</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Y_train</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print</a:t>
            </a:r>
            <a:r>
              <a:rPr lang="tr-TR" sz="1200" dirty="0">
                <a:latin typeface="Times New Roman" panose="02020603050405020304" pitchFamily="18" charset="0"/>
                <a:cs typeface="Times New Roman" panose="02020603050405020304" pitchFamily="18" charset="0"/>
              </a:rPr>
              <a:t>("Train Pozitif </a:t>
            </a:r>
            <a:r>
              <a:rPr lang="tr-TR" sz="1200" dirty="0" err="1">
                <a:latin typeface="Times New Roman" panose="02020603050405020304" pitchFamily="18" charset="0"/>
                <a:cs typeface="Times New Roman" panose="02020603050405020304" pitchFamily="18" charset="0"/>
              </a:rPr>
              <a:t>data:",pozitif</a:t>
            </a:r>
            <a:r>
              <a:rPr lang="tr-TR" sz="1200" dirty="0">
                <a:latin typeface="Times New Roman" panose="02020603050405020304" pitchFamily="18" charset="0"/>
                <a:cs typeface="Times New Roman" panose="02020603050405020304" pitchFamily="18" charset="0"/>
              </a:rPr>
              <a:t>," Train Negatif </a:t>
            </a:r>
            <a:r>
              <a:rPr lang="tr-TR" sz="1200" dirty="0" err="1">
                <a:latin typeface="Times New Roman" panose="02020603050405020304" pitchFamily="18" charset="0"/>
                <a:cs typeface="Times New Roman" panose="02020603050405020304" pitchFamily="18" charset="0"/>
              </a:rPr>
              <a:t>data:",negatif</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pozitif,negatif</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verisayisi</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Y_test</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print</a:t>
            </a:r>
            <a:r>
              <a:rPr lang="tr-TR" sz="1200" dirty="0">
                <a:latin typeface="Times New Roman" panose="02020603050405020304" pitchFamily="18" charset="0"/>
                <a:cs typeface="Times New Roman" panose="02020603050405020304" pitchFamily="18" charset="0"/>
              </a:rPr>
              <a:t>("Test Pozitif </a:t>
            </a:r>
            <a:r>
              <a:rPr lang="tr-TR" sz="1200" dirty="0" err="1">
                <a:latin typeface="Times New Roman" panose="02020603050405020304" pitchFamily="18" charset="0"/>
                <a:cs typeface="Times New Roman" panose="02020603050405020304" pitchFamily="18" charset="0"/>
              </a:rPr>
              <a:t>data:",pozitif</a:t>
            </a:r>
            <a:r>
              <a:rPr lang="tr-TR" sz="1200" dirty="0">
                <a:latin typeface="Times New Roman" panose="02020603050405020304" pitchFamily="18" charset="0"/>
                <a:cs typeface="Times New Roman" panose="02020603050405020304" pitchFamily="18" charset="0"/>
              </a:rPr>
              <a:t>," Test Negatif </a:t>
            </a:r>
            <a:r>
              <a:rPr lang="tr-TR" sz="1200" dirty="0" err="1">
                <a:latin typeface="Times New Roman" panose="02020603050405020304" pitchFamily="18" charset="0"/>
                <a:cs typeface="Times New Roman" panose="02020603050405020304" pitchFamily="18" charset="0"/>
              </a:rPr>
              <a:t>data:",negatif</a:t>
            </a:r>
            <a:r>
              <a:rPr lang="tr-TR" sz="1200" dirty="0">
                <a:latin typeface="Times New Roman" panose="02020603050405020304" pitchFamily="18" charset="0"/>
                <a:cs typeface="Times New Roman" panose="02020603050405020304" pitchFamily="18" charset="0"/>
              </a:rPr>
              <a:t>)</a:t>
            </a:r>
          </a:p>
          <a:p>
            <a:r>
              <a:rPr lang="tr-TR" sz="1100" dirty="0">
                <a:latin typeface="Times New Roman" panose="02020603050405020304" pitchFamily="18" charset="0"/>
                <a:cs typeface="Times New Roman" panose="02020603050405020304" pitchFamily="18" charset="0"/>
              </a:rPr>
              <a:t> #510: 5 </a:t>
            </a:r>
            <a:r>
              <a:rPr lang="tr-TR" sz="1100" dirty="0" err="1">
                <a:latin typeface="Times New Roman" panose="02020603050405020304" pitchFamily="18" charset="0"/>
                <a:cs typeface="Times New Roman" panose="02020603050405020304" pitchFamily="18" charset="0"/>
              </a:rPr>
              <a:t>row</a:t>
            </a:r>
            <a:r>
              <a:rPr lang="tr-TR" sz="1100" dirty="0">
                <a:latin typeface="Times New Roman" panose="02020603050405020304" pitchFamily="18" charset="0"/>
                <a:cs typeface="Times New Roman" panose="02020603050405020304" pitchFamily="18" charset="0"/>
              </a:rPr>
              <a:t> 1 </a:t>
            </a:r>
            <a:r>
              <a:rPr lang="tr-TR" sz="1100" dirty="0" err="1">
                <a:latin typeface="Times New Roman" panose="02020603050405020304" pitchFamily="18" charset="0"/>
                <a:cs typeface="Times New Roman" panose="02020603050405020304" pitchFamily="18" charset="0"/>
              </a:rPr>
              <a:t>col</a:t>
            </a:r>
            <a:r>
              <a:rPr lang="tr-TR" sz="1100" dirty="0">
                <a:latin typeface="Times New Roman" panose="02020603050405020304" pitchFamily="18" charset="0"/>
                <a:cs typeface="Times New Roman" panose="02020603050405020304" pitchFamily="18" charset="0"/>
              </a:rPr>
              <a:t>, 0. grafik. </a:t>
            </a:r>
            <a:r>
              <a:rPr lang="it-IT" sz="1100" dirty="0">
                <a:latin typeface="Times New Roman" panose="02020603050405020304" pitchFamily="18" charset="0"/>
                <a:cs typeface="Times New Roman" panose="02020603050405020304" pitchFamily="18" charset="0"/>
              </a:rPr>
              <a:t>#510: 5 row 1 col var. sıra: 0,   520: 5 row, 2 col, 0.grafik</a:t>
            </a:r>
            <a:r>
              <a:rPr lang="tr-TR" sz="1100" dirty="0">
                <a:latin typeface="Times New Roman" panose="02020603050405020304" pitchFamily="18" charset="0"/>
                <a:cs typeface="Times New Roman" panose="02020603050405020304" pitchFamily="18" charset="0"/>
              </a:rPr>
              <a:t>     </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kacinci</a:t>
            </a:r>
            <a:r>
              <a:rPr lang="tr-TR" sz="1200" dirty="0">
                <a:latin typeface="Times New Roman" panose="02020603050405020304" pitchFamily="18" charset="0"/>
                <a:cs typeface="Times New Roman" panose="02020603050405020304" pitchFamily="18" charset="0"/>
              </a:rPr>
              <a:t>=509+fold_index</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plt.subplot</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kacinci</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plt.plot</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Y_train,color</a:t>
            </a:r>
            <a:r>
              <a:rPr lang="tr-TR" sz="1200" dirty="0">
                <a:latin typeface="Times New Roman" panose="02020603050405020304" pitchFamily="18" charset="0"/>
                <a:cs typeface="Times New Roman" panose="02020603050405020304" pitchFamily="18" charset="0"/>
              </a:rPr>
              <a:t> = "</a:t>
            </a:r>
            <a:r>
              <a:rPr lang="tr-TR" sz="1200" dirty="0" err="1">
                <a:latin typeface="Times New Roman" panose="02020603050405020304" pitchFamily="18" charset="0"/>
                <a:cs typeface="Times New Roman" panose="02020603050405020304" pitchFamily="18" charset="0"/>
              </a:rPr>
              <a:t>red</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df</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pozitif,negatif</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plt.subplot</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kacinci</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plt.title</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Fold</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str</a:t>
            </a:r>
            <a:r>
              <a:rPr lang="tr-TR" sz="1200" dirty="0">
                <a:latin typeface="Times New Roman" panose="02020603050405020304" pitchFamily="18" charset="0"/>
                <a:cs typeface="Times New Roman" panose="02020603050405020304" pitchFamily="18" charset="0"/>
              </a:rPr>
              <a:t>(fold_index-1))</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plt.bar</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barx,df</a:t>
            </a:r>
            <a:r>
              <a:rPr lang="tr-TR" sz="12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2510755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sp>
        <p:nvSpPr>
          <p:cNvPr id="9" name="Unvan 2"/>
          <p:cNvSpPr>
            <a:spLocks noGrp="1"/>
          </p:cNvSpPr>
          <p:nvPr>
            <p:ph type="title"/>
          </p:nvPr>
        </p:nvSpPr>
        <p:spPr>
          <a:xfrm>
            <a:off x="927579" y="0"/>
            <a:ext cx="7228130" cy="508521"/>
          </a:xfrm>
        </p:spPr>
        <p:txBody>
          <a:bodyPr>
            <a:normAutofit/>
          </a:bodyPr>
          <a:lstStyle/>
          <a:p>
            <a:pPr algn="ctr"/>
            <a:r>
              <a:rPr lang="tr-TR" sz="2000" dirty="0"/>
              <a:t>K-</a:t>
            </a:r>
            <a:r>
              <a:rPr lang="tr-TR" sz="2000" dirty="0" err="1"/>
              <a:t>fold</a:t>
            </a:r>
            <a:r>
              <a:rPr lang="tr-TR" sz="2000" dirty="0"/>
              <a:t> Uygulama-Kfold.py</a:t>
            </a:r>
          </a:p>
        </p:txBody>
      </p:sp>
      <p:sp>
        <p:nvSpPr>
          <p:cNvPr id="5" name="Metin kutusu 4">
            <a:extLst>
              <a:ext uri="{FF2B5EF4-FFF2-40B4-BE49-F238E27FC236}">
                <a16:creationId xmlns:a16="http://schemas.microsoft.com/office/drawing/2014/main" id="{71F16B94-1C37-A1A0-7B2F-B3D935501C56}"/>
              </a:ext>
            </a:extLst>
          </p:cNvPr>
          <p:cNvSpPr txBox="1"/>
          <p:nvPr/>
        </p:nvSpPr>
        <p:spPr>
          <a:xfrm>
            <a:off x="337589" y="508521"/>
            <a:ext cx="5198048" cy="4185761"/>
          </a:xfrm>
          <a:prstGeom prst="rect">
            <a:avLst/>
          </a:prstGeom>
          <a:noFill/>
        </p:spPr>
        <p:txBody>
          <a:bodyPr wrap="square">
            <a:spAutoFit/>
          </a:bodyPr>
          <a:lstStyle/>
          <a:p>
            <a:r>
              <a:rPr lang="tr-TR" sz="1400" dirty="0">
                <a:latin typeface="Times New Roman" panose="02020603050405020304" pitchFamily="18" charset="0"/>
                <a:cs typeface="Times New Roman" panose="02020603050405020304" pitchFamily="18" charset="0"/>
              </a:rPr>
              <a:t>-------</a:t>
            </a:r>
            <a:r>
              <a:rPr lang="tr-TR" sz="1400" dirty="0" err="1">
                <a:latin typeface="Times New Roman" panose="02020603050405020304" pitchFamily="18" charset="0"/>
                <a:cs typeface="Times New Roman" panose="02020603050405020304" pitchFamily="18" charset="0"/>
              </a:rPr>
              <a:t>Fold</a:t>
            </a:r>
            <a:r>
              <a:rPr lang="tr-TR" sz="1400" dirty="0">
                <a:latin typeface="Times New Roman" panose="02020603050405020304" pitchFamily="18" charset="0"/>
                <a:cs typeface="Times New Roman" panose="02020603050405020304" pitchFamily="18" charset="0"/>
              </a:rPr>
              <a:t>: 1</a:t>
            </a:r>
          </a:p>
          <a:p>
            <a:r>
              <a:rPr lang="tr-TR" sz="1400" dirty="0">
                <a:latin typeface="Times New Roman" panose="02020603050405020304" pitchFamily="18" charset="0"/>
                <a:cs typeface="Times New Roman" panose="02020603050405020304" pitchFamily="18" charset="0"/>
              </a:rPr>
              <a:t>Train Data: (92, 9)</a:t>
            </a:r>
          </a:p>
          <a:p>
            <a:r>
              <a:rPr lang="tr-TR" sz="1400" dirty="0">
                <a:latin typeface="Times New Roman" panose="02020603050405020304" pitchFamily="18" charset="0"/>
                <a:cs typeface="Times New Roman" panose="02020603050405020304" pitchFamily="18" charset="0"/>
              </a:rPr>
              <a:t>Test Data: (24, 9)</a:t>
            </a:r>
          </a:p>
          <a:p>
            <a:r>
              <a:rPr lang="tr-TR" sz="1400" dirty="0">
                <a:latin typeface="Times New Roman" panose="02020603050405020304" pitchFamily="18" charset="0"/>
                <a:cs typeface="Times New Roman" panose="02020603050405020304" pitchFamily="18" charset="0"/>
              </a:rPr>
              <a:t>Train Pozitif data: 40  Train Negatif data: 52</a:t>
            </a:r>
          </a:p>
          <a:p>
            <a:r>
              <a:rPr lang="tr-TR" sz="1400" dirty="0">
                <a:latin typeface="Times New Roman" panose="02020603050405020304" pitchFamily="18" charset="0"/>
                <a:cs typeface="Times New Roman" panose="02020603050405020304" pitchFamily="18" charset="0"/>
              </a:rPr>
              <a:t>Test Pozitif data: 12  Test Negatif data: 12</a:t>
            </a:r>
          </a:p>
          <a:p>
            <a:endParaRPr lang="tr-TR" sz="1400" dirty="0">
              <a:latin typeface="Times New Roman" panose="02020603050405020304" pitchFamily="18" charset="0"/>
              <a:cs typeface="Times New Roman" panose="02020603050405020304" pitchFamily="18" charset="0"/>
            </a:endParaRPr>
          </a:p>
          <a:p>
            <a:r>
              <a:rPr lang="tr-TR" sz="1400" dirty="0">
                <a:latin typeface="Times New Roman" panose="02020603050405020304" pitchFamily="18" charset="0"/>
                <a:cs typeface="Times New Roman" panose="02020603050405020304" pitchFamily="18" charset="0"/>
              </a:rPr>
              <a:t>-------</a:t>
            </a:r>
            <a:r>
              <a:rPr lang="tr-TR" sz="1400" dirty="0" err="1">
                <a:latin typeface="Times New Roman" panose="02020603050405020304" pitchFamily="18" charset="0"/>
                <a:cs typeface="Times New Roman" panose="02020603050405020304" pitchFamily="18" charset="0"/>
              </a:rPr>
              <a:t>Fold</a:t>
            </a:r>
            <a:r>
              <a:rPr lang="tr-TR" sz="1400" dirty="0">
                <a:latin typeface="Times New Roman" panose="02020603050405020304" pitchFamily="18" charset="0"/>
                <a:cs typeface="Times New Roman" panose="02020603050405020304" pitchFamily="18" charset="0"/>
              </a:rPr>
              <a:t>: 2</a:t>
            </a:r>
          </a:p>
          <a:p>
            <a:r>
              <a:rPr lang="tr-TR" sz="1400" dirty="0">
                <a:latin typeface="Times New Roman" panose="02020603050405020304" pitchFamily="18" charset="0"/>
                <a:cs typeface="Times New Roman" panose="02020603050405020304" pitchFamily="18" charset="0"/>
              </a:rPr>
              <a:t>Train Data: (93, 9)</a:t>
            </a:r>
          </a:p>
          <a:p>
            <a:r>
              <a:rPr lang="tr-TR" sz="1400" dirty="0">
                <a:latin typeface="Times New Roman" panose="02020603050405020304" pitchFamily="18" charset="0"/>
                <a:cs typeface="Times New Roman" panose="02020603050405020304" pitchFamily="18" charset="0"/>
              </a:rPr>
              <a:t>Test Data: (23, 9)</a:t>
            </a:r>
          </a:p>
          <a:p>
            <a:r>
              <a:rPr lang="tr-TR" sz="1400" dirty="0">
                <a:latin typeface="Times New Roman" panose="02020603050405020304" pitchFamily="18" charset="0"/>
                <a:cs typeface="Times New Roman" panose="02020603050405020304" pitchFamily="18" charset="0"/>
              </a:rPr>
              <a:t>Train Pozitif data: 40  Train Negatif data: 53</a:t>
            </a:r>
          </a:p>
          <a:p>
            <a:r>
              <a:rPr lang="tr-TR" sz="1400" dirty="0">
                <a:latin typeface="Times New Roman" panose="02020603050405020304" pitchFamily="18" charset="0"/>
                <a:cs typeface="Times New Roman" panose="02020603050405020304" pitchFamily="18" charset="0"/>
              </a:rPr>
              <a:t>Test Pozitif data: 12  Test Negatif data: 11</a:t>
            </a:r>
          </a:p>
          <a:p>
            <a:endParaRPr lang="tr-TR" sz="1400" dirty="0">
              <a:latin typeface="Times New Roman" panose="02020603050405020304" pitchFamily="18" charset="0"/>
              <a:cs typeface="Times New Roman" panose="02020603050405020304" pitchFamily="18" charset="0"/>
            </a:endParaRPr>
          </a:p>
          <a:p>
            <a:r>
              <a:rPr lang="tr-TR" sz="1400" dirty="0">
                <a:latin typeface="Times New Roman" panose="02020603050405020304" pitchFamily="18" charset="0"/>
                <a:cs typeface="Times New Roman" panose="02020603050405020304" pitchFamily="18" charset="0"/>
              </a:rPr>
              <a:t>-------</a:t>
            </a:r>
            <a:r>
              <a:rPr lang="tr-TR" sz="1400" dirty="0" err="1">
                <a:latin typeface="Times New Roman" panose="02020603050405020304" pitchFamily="18" charset="0"/>
                <a:cs typeface="Times New Roman" panose="02020603050405020304" pitchFamily="18" charset="0"/>
              </a:rPr>
              <a:t>Fold</a:t>
            </a:r>
            <a:r>
              <a:rPr lang="tr-TR" sz="1400" dirty="0">
                <a:latin typeface="Times New Roman" panose="02020603050405020304" pitchFamily="18" charset="0"/>
                <a:cs typeface="Times New Roman" panose="02020603050405020304" pitchFamily="18" charset="0"/>
              </a:rPr>
              <a:t>: 3</a:t>
            </a:r>
          </a:p>
          <a:p>
            <a:r>
              <a:rPr lang="tr-TR" sz="1400" dirty="0">
                <a:latin typeface="Times New Roman" panose="02020603050405020304" pitchFamily="18" charset="0"/>
                <a:cs typeface="Times New Roman" panose="02020603050405020304" pitchFamily="18" charset="0"/>
              </a:rPr>
              <a:t>Train Data: (93, 9)</a:t>
            </a:r>
          </a:p>
          <a:p>
            <a:r>
              <a:rPr lang="tr-TR" sz="1400" dirty="0">
                <a:latin typeface="Times New Roman" panose="02020603050405020304" pitchFamily="18" charset="0"/>
                <a:cs typeface="Times New Roman" panose="02020603050405020304" pitchFamily="18" charset="0"/>
              </a:rPr>
              <a:t>Test Data: (23, 9)</a:t>
            </a:r>
          </a:p>
          <a:p>
            <a:r>
              <a:rPr lang="tr-TR" sz="1400" dirty="0">
                <a:latin typeface="Times New Roman" panose="02020603050405020304" pitchFamily="18" charset="0"/>
                <a:cs typeface="Times New Roman" panose="02020603050405020304" pitchFamily="18" charset="0"/>
              </a:rPr>
              <a:t>Train Pozitif data: 38  Train Negatif data: 55</a:t>
            </a:r>
          </a:p>
          <a:p>
            <a:r>
              <a:rPr lang="tr-TR" sz="1400" dirty="0">
                <a:latin typeface="Times New Roman" panose="02020603050405020304" pitchFamily="18" charset="0"/>
                <a:cs typeface="Times New Roman" panose="02020603050405020304" pitchFamily="18" charset="0"/>
              </a:rPr>
              <a:t>Test Pozitif data: 14  Test Negatif data: 9</a:t>
            </a:r>
          </a:p>
          <a:p>
            <a:endParaRPr lang="tr-TR" sz="1400" dirty="0">
              <a:latin typeface="Times New Roman" panose="02020603050405020304" pitchFamily="18" charset="0"/>
              <a:cs typeface="Times New Roman" panose="02020603050405020304" pitchFamily="18" charset="0"/>
            </a:endParaRPr>
          </a:p>
          <a:p>
            <a:endParaRPr lang="tr-TR" sz="1400" dirty="0">
              <a:latin typeface="Times New Roman" panose="02020603050405020304" pitchFamily="18" charset="0"/>
              <a:cs typeface="Times New Roman" panose="02020603050405020304" pitchFamily="18" charset="0"/>
            </a:endParaRPr>
          </a:p>
        </p:txBody>
      </p:sp>
      <p:sp>
        <p:nvSpPr>
          <p:cNvPr id="8" name="Metin kutusu 7">
            <a:extLst>
              <a:ext uri="{FF2B5EF4-FFF2-40B4-BE49-F238E27FC236}">
                <a16:creationId xmlns:a16="http://schemas.microsoft.com/office/drawing/2014/main" id="{A73EA039-7173-3DDA-5F03-6FF0AF28FE40}"/>
              </a:ext>
            </a:extLst>
          </p:cNvPr>
          <p:cNvSpPr txBox="1"/>
          <p:nvPr/>
        </p:nvSpPr>
        <p:spPr>
          <a:xfrm>
            <a:off x="4406917" y="585787"/>
            <a:ext cx="4572000" cy="2462213"/>
          </a:xfrm>
          <a:prstGeom prst="rect">
            <a:avLst/>
          </a:prstGeom>
          <a:noFill/>
        </p:spPr>
        <p:txBody>
          <a:bodyPr wrap="square">
            <a:spAutoFit/>
          </a:bodyPr>
          <a:lstStyle/>
          <a:p>
            <a:r>
              <a:rPr lang="tr-TR" sz="1400" dirty="0">
                <a:latin typeface="Times New Roman" panose="02020603050405020304" pitchFamily="18" charset="0"/>
                <a:cs typeface="Times New Roman" panose="02020603050405020304" pitchFamily="18" charset="0"/>
              </a:rPr>
              <a:t>-------</a:t>
            </a:r>
            <a:r>
              <a:rPr lang="tr-TR" sz="1400" dirty="0" err="1">
                <a:latin typeface="Times New Roman" panose="02020603050405020304" pitchFamily="18" charset="0"/>
                <a:cs typeface="Times New Roman" panose="02020603050405020304" pitchFamily="18" charset="0"/>
              </a:rPr>
              <a:t>Fold</a:t>
            </a:r>
            <a:r>
              <a:rPr lang="tr-TR" sz="1400" dirty="0">
                <a:latin typeface="Times New Roman" panose="02020603050405020304" pitchFamily="18" charset="0"/>
                <a:cs typeface="Times New Roman" panose="02020603050405020304" pitchFamily="18" charset="0"/>
              </a:rPr>
              <a:t>: 4</a:t>
            </a:r>
          </a:p>
          <a:p>
            <a:r>
              <a:rPr lang="tr-TR" sz="1400" dirty="0">
                <a:latin typeface="Times New Roman" panose="02020603050405020304" pitchFamily="18" charset="0"/>
                <a:cs typeface="Times New Roman" panose="02020603050405020304" pitchFamily="18" charset="0"/>
              </a:rPr>
              <a:t>Train Data: (93, 9)</a:t>
            </a:r>
          </a:p>
          <a:p>
            <a:r>
              <a:rPr lang="tr-TR" sz="1400" dirty="0">
                <a:latin typeface="Times New Roman" panose="02020603050405020304" pitchFamily="18" charset="0"/>
                <a:cs typeface="Times New Roman" panose="02020603050405020304" pitchFamily="18" charset="0"/>
              </a:rPr>
              <a:t>Test Data: (23, 9)</a:t>
            </a:r>
          </a:p>
          <a:p>
            <a:r>
              <a:rPr lang="tr-TR" sz="1400" dirty="0">
                <a:latin typeface="Times New Roman" panose="02020603050405020304" pitchFamily="18" charset="0"/>
                <a:cs typeface="Times New Roman" panose="02020603050405020304" pitchFamily="18" charset="0"/>
              </a:rPr>
              <a:t>Train Pozitif data: 47  Train Negatif data: 46</a:t>
            </a:r>
          </a:p>
          <a:p>
            <a:r>
              <a:rPr lang="tr-TR" sz="1400" dirty="0">
                <a:latin typeface="Times New Roman" panose="02020603050405020304" pitchFamily="18" charset="0"/>
                <a:cs typeface="Times New Roman" panose="02020603050405020304" pitchFamily="18" charset="0"/>
              </a:rPr>
              <a:t>Test Pozitif data: 5  Test Negatif data: 18</a:t>
            </a:r>
          </a:p>
          <a:p>
            <a:endParaRPr lang="tr-TR" sz="1400" dirty="0">
              <a:latin typeface="Times New Roman" panose="02020603050405020304" pitchFamily="18" charset="0"/>
              <a:cs typeface="Times New Roman" panose="02020603050405020304" pitchFamily="18" charset="0"/>
            </a:endParaRPr>
          </a:p>
          <a:p>
            <a:r>
              <a:rPr lang="tr-TR" sz="1400" dirty="0">
                <a:latin typeface="Times New Roman" panose="02020603050405020304" pitchFamily="18" charset="0"/>
                <a:cs typeface="Times New Roman" panose="02020603050405020304" pitchFamily="18" charset="0"/>
              </a:rPr>
              <a:t>-------</a:t>
            </a:r>
            <a:r>
              <a:rPr lang="tr-TR" sz="1400" dirty="0" err="1">
                <a:latin typeface="Times New Roman" panose="02020603050405020304" pitchFamily="18" charset="0"/>
                <a:cs typeface="Times New Roman" panose="02020603050405020304" pitchFamily="18" charset="0"/>
              </a:rPr>
              <a:t>Fold</a:t>
            </a:r>
            <a:r>
              <a:rPr lang="tr-TR" sz="1400" dirty="0">
                <a:latin typeface="Times New Roman" panose="02020603050405020304" pitchFamily="18" charset="0"/>
                <a:cs typeface="Times New Roman" panose="02020603050405020304" pitchFamily="18" charset="0"/>
              </a:rPr>
              <a:t>: 5</a:t>
            </a:r>
          </a:p>
          <a:p>
            <a:r>
              <a:rPr lang="tr-TR" sz="1400" dirty="0">
                <a:latin typeface="Times New Roman" panose="02020603050405020304" pitchFamily="18" charset="0"/>
                <a:cs typeface="Times New Roman" panose="02020603050405020304" pitchFamily="18" charset="0"/>
              </a:rPr>
              <a:t>Train Data: (93, 9)</a:t>
            </a:r>
          </a:p>
          <a:p>
            <a:r>
              <a:rPr lang="tr-TR" sz="1400" dirty="0">
                <a:latin typeface="Times New Roman" panose="02020603050405020304" pitchFamily="18" charset="0"/>
                <a:cs typeface="Times New Roman" panose="02020603050405020304" pitchFamily="18" charset="0"/>
              </a:rPr>
              <a:t>Test Data: (23, 9)</a:t>
            </a:r>
          </a:p>
          <a:p>
            <a:r>
              <a:rPr lang="tr-TR" sz="1400" dirty="0">
                <a:latin typeface="Times New Roman" panose="02020603050405020304" pitchFamily="18" charset="0"/>
                <a:cs typeface="Times New Roman" panose="02020603050405020304" pitchFamily="18" charset="0"/>
              </a:rPr>
              <a:t>Train Pozitif data: 43  Train Negatif data: 50</a:t>
            </a:r>
          </a:p>
          <a:p>
            <a:r>
              <a:rPr lang="tr-TR" sz="1400" dirty="0">
                <a:latin typeface="Times New Roman" panose="02020603050405020304" pitchFamily="18" charset="0"/>
                <a:cs typeface="Times New Roman" panose="02020603050405020304" pitchFamily="18" charset="0"/>
              </a:rPr>
              <a:t>Test Pozitif data: 9  Test Negatif data: 14</a:t>
            </a:r>
            <a:endParaRPr lang="tr-TR" sz="1400" dirty="0"/>
          </a:p>
        </p:txBody>
      </p:sp>
    </p:spTree>
    <p:extLst>
      <p:ext uri="{BB962C8B-B14F-4D97-AF65-F5344CB8AC3E}">
        <p14:creationId xmlns:p14="http://schemas.microsoft.com/office/powerpoint/2010/main" val="22130995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sp>
        <p:nvSpPr>
          <p:cNvPr id="9" name="Unvan 2"/>
          <p:cNvSpPr>
            <a:spLocks noGrp="1"/>
          </p:cNvSpPr>
          <p:nvPr>
            <p:ph type="title"/>
          </p:nvPr>
        </p:nvSpPr>
        <p:spPr>
          <a:xfrm>
            <a:off x="927579" y="0"/>
            <a:ext cx="7228130" cy="508521"/>
          </a:xfrm>
        </p:spPr>
        <p:txBody>
          <a:bodyPr>
            <a:normAutofit/>
          </a:bodyPr>
          <a:lstStyle/>
          <a:p>
            <a:pPr algn="ctr"/>
            <a:r>
              <a:rPr lang="tr-TR" sz="2000" dirty="0"/>
              <a:t>K-</a:t>
            </a:r>
            <a:r>
              <a:rPr lang="tr-TR" sz="2000" dirty="0" err="1"/>
              <a:t>fold</a:t>
            </a:r>
            <a:r>
              <a:rPr lang="tr-TR" sz="2000" dirty="0"/>
              <a:t> Uygulama-Kfold.py</a:t>
            </a:r>
          </a:p>
        </p:txBody>
      </p:sp>
      <p:pic>
        <p:nvPicPr>
          <p:cNvPr id="6" name="Resim 5">
            <a:extLst>
              <a:ext uri="{FF2B5EF4-FFF2-40B4-BE49-F238E27FC236}">
                <a16:creationId xmlns:a16="http://schemas.microsoft.com/office/drawing/2014/main" id="{7E5B8F2D-A59B-883C-7F6B-6035307EA490}"/>
              </a:ext>
            </a:extLst>
          </p:cNvPr>
          <p:cNvPicPr>
            <a:picLocks noChangeAspect="1"/>
          </p:cNvPicPr>
          <p:nvPr/>
        </p:nvPicPr>
        <p:blipFill>
          <a:blip r:embed="rId2"/>
          <a:stretch>
            <a:fillRect/>
          </a:stretch>
        </p:blipFill>
        <p:spPr>
          <a:xfrm>
            <a:off x="3216283" y="457200"/>
            <a:ext cx="2423085" cy="4572000"/>
          </a:xfrm>
          <a:prstGeom prst="rect">
            <a:avLst/>
          </a:prstGeom>
        </p:spPr>
      </p:pic>
    </p:spTree>
    <p:extLst>
      <p:ext uri="{BB962C8B-B14F-4D97-AF65-F5344CB8AC3E}">
        <p14:creationId xmlns:p14="http://schemas.microsoft.com/office/powerpoint/2010/main" val="40135276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sp>
        <p:nvSpPr>
          <p:cNvPr id="9" name="Unvan 2"/>
          <p:cNvSpPr>
            <a:spLocks noGrp="1"/>
          </p:cNvSpPr>
          <p:nvPr>
            <p:ph type="title"/>
          </p:nvPr>
        </p:nvSpPr>
        <p:spPr>
          <a:xfrm>
            <a:off x="927579" y="0"/>
            <a:ext cx="7228130" cy="508521"/>
          </a:xfrm>
        </p:spPr>
        <p:txBody>
          <a:bodyPr>
            <a:normAutofit/>
          </a:bodyPr>
          <a:lstStyle/>
          <a:p>
            <a:pPr algn="ctr"/>
            <a:r>
              <a:rPr lang="tr-TR" sz="2000" dirty="0"/>
              <a:t>K-</a:t>
            </a:r>
            <a:r>
              <a:rPr lang="tr-TR" sz="2000" dirty="0" err="1"/>
              <a:t>fold</a:t>
            </a:r>
            <a:r>
              <a:rPr lang="tr-TR" sz="2000" dirty="0"/>
              <a:t> Uygulama-Kfold.py</a:t>
            </a:r>
          </a:p>
        </p:txBody>
      </p:sp>
      <p:pic>
        <p:nvPicPr>
          <p:cNvPr id="6" name="Resim 5">
            <a:extLst>
              <a:ext uri="{FF2B5EF4-FFF2-40B4-BE49-F238E27FC236}">
                <a16:creationId xmlns:a16="http://schemas.microsoft.com/office/drawing/2014/main" id="{7E5B8F2D-A59B-883C-7F6B-6035307EA490}"/>
              </a:ext>
            </a:extLst>
          </p:cNvPr>
          <p:cNvPicPr>
            <a:picLocks noChangeAspect="1"/>
          </p:cNvPicPr>
          <p:nvPr/>
        </p:nvPicPr>
        <p:blipFill>
          <a:blip r:embed="rId2"/>
          <a:stretch>
            <a:fillRect/>
          </a:stretch>
        </p:blipFill>
        <p:spPr>
          <a:xfrm>
            <a:off x="3216283" y="457200"/>
            <a:ext cx="2423085" cy="4572000"/>
          </a:xfrm>
          <a:prstGeom prst="rect">
            <a:avLst/>
          </a:prstGeom>
        </p:spPr>
      </p:pic>
    </p:spTree>
    <p:extLst>
      <p:ext uri="{BB962C8B-B14F-4D97-AF65-F5344CB8AC3E}">
        <p14:creationId xmlns:p14="http://schemas.microsoft.com/office/powerpoint/2010/main" val="3308342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Unvan 2"/>
          <p:cNvSpPr>
            <a:spLocks noGrp="1"/>
          </p:cNvSpPr>
          <p:nvPr>
            <p:ph type="title"/>
          </p:nvPr>
        </p:nvSpPr>
        <p:spPr>
          <a:xfrm>
            <a:off x="957935" y="133643"/>
            <a:ext cx="7228130" cy="508521"/>
          </a:xfrm>
        </p:spPr>
        <p:txBody>
          <a:bodyPr>
            <a:normAutofit/>
          </a:bodyPr>
          <a:lstStyle/>
          <a:p>
            <a:pPr algn="ctr"/>
            <a:r>
              <a:rPr lang="tr-TR" sz="2800" dirty="0" err="1">
                <a:latin typeface="Times New Roman" panose="02020603050405020304" pitchFamily="18" charset="0"/>
                <a:cs typeface="Times New Roman" panose="02020603050405020304" pitchFamily="18" charset="0"/>
              </a:rPr>
              <a:t>ShuffleSplit</a:t>
            </a:r>
            <a:endParaRPr lang="tr-TR" sz="4800" dirty="0">
              <a:latin typeface="Times New Roman" panose="02020603050405020304" pitchFamily="18" charset="0"/>
              <a:cs typeface="Times New Roman" panose="02020603050405020304" pitchFamily="18" charset="0"/>
            </a:endParaRPr>
          </a:p>
        </p:txBody>
      </p:sp>
      <p:sp>
        <p:nvSpPr>
          <p:cNvPr id="3" name="Metin kutusu 2">
            <a:extLst>
              <a:ext uri="{FF2B5EF4-FFF2-40B4-BE49-F238E27FC236}">
                <a16:creationId xmlns:a16="http://schemas.microsoft.com/office/drawing/2014/main" id="{060AE33F-C401-F442-B6D9-86311DC26561}"/>
              </a:ext>
            </a:extLst>
          </p:cNvPr>
          <p:cNvSpPr txBox="1"/>
          <p:nvPr/>
        </p:nvSpPr>
        <p:spPr>
          <a:xfrm>
            <a:off x="372794" y="912951"/>
            <a:ext cx="8581292" cy="2585323"/>
          </a:xfrm>
          <a:prstGeom prst="rect">
            <a:avLst/>
          </a:prstGeom>
          <a:noFill/>
        </p:spPr>
        <p:txBody>
          <a:bodyPr wrap="square">
            <a:spAutoFit/>
          </a:bodyPr>
          <a:lstStyle/>
          <a:p>
            <a:pPr marL="285750" indent="-285750">
              <a:buFont typeface="Arial" panose="020B0604020202020204" pitchFamily="34" charset="0"/>
              <a:buChar char="•"/>
            </a:pPr>
            <a:r>
              <a:rPr lang="tr-TR" dirty="0" err="1">
                <a:latin typeface="Times New Roman" panose="02020603050405020304" pitchFamily="18" charset="0"/>
                <a:cs typeface="Times New Roman" panose="02020603050405020304" pitchFamily="18" charset="0"/>
              </a:rPr>
              <a:t>ShuffleSplit</a:t>
            </a:r>
            <a:r>
              <a:rPr lang="tr-TR" dirty="0">
                <a:latin typeface="Times New Roman" panose="02020603050405020304" pitchFamily="18" charset="0"/>
                <a:cs typeface="Times New Roman" panose="02020603050405020304" pitchFamily="18" charset="0"/>
              </a:rPr>
              <a:t>, kullanıcının belirlediği sayıda bağımsız eğitim/test veri kümesi bölmeleri oluşturur. Veri seti önce karıştırılır ve ardından bir çift eğitim ve test setine bölünür. </a:t>
            </a:r>
            <a:r>
              <a:rPr lang="tr-TR" dirty="0">
                <a:solidFill>
                  <a:srgbClr val="FFFF00"/>
                </a:solidFill>
                <a:latin typeface="Times New Roman" panose="02020603050405020304" pitchFamily="18" charset="0"/>
                <a:cs typeface="Times New Roman" panose="02020603050405020304" pitchFamily="18" charset="0"/>
              </a:rPr>
              <a:t>Bu işlem k defa tekrarlanır.</a:t>
            </a:r>
            <a:r>
              <a:rPr lang="tr-TR" dirty="0">
                <a:latin typeface="Times New Roman" panose="02020603050405020304" pitchFamily="18" charset="0"/>
                <a:cs typeface="Times New Roman" panose="02020603050405020304" pitchFamily="18" charset="0"/>
              </a:rPr>
              <a:t> </a:t>
            </a:r>
            <a:r>
              <a:rPr lang="tr-TR" dirty="0">
                <a:solidFill>
                  <a:srgbClr val="FFFF00"/>
                </a:solidFill>
                <a:latin typeface="Times New Roman" panose="02020603050405020304" pitchFamily="18" charset="0"/>
                <a:cs typeface="Times New Roman" panose="02020603050405020304" pitchFamily="18" charset="0"/>
              </a:rPr>
              <a:t>Aslında k defa </a:t>
            </a:r>
            <a:r>
              <a:rPr lang="tr-TR" dirty="0" err="1">
                <a:solidFill>
                  <a:srgbClr val="FFFF00"/>
                </a:solidFill>
                <a:latin typeface="Times New Roman" panose="02020603050405020304" pitchFamily="18" charset="0"/>
                <a:cs typeface="Times New Roman" panose="02020603050405020304" pitchFamily="18" charset="0"/>
              </a:rPr>
              <a:t>hold-out</a:t>
            </a:r>
            <a:r>
              <a:rPr lang="tr-TR" dirty="0">
                <a:solidFill>
                  <a:srgbClr val="FFFF00"/>
                </a:solidFill>
                <a:latin typeface="Times New Roman" panose="02020603050405020304" pitchFamily="18" charset="0"/>
                <a:cs typeface="Times New Roman" panose="02020603050405020304" pitchFamily="18" charset="0"/>
              </a:rPr>
              <a:t> yöntemi uygulanır.</a:t>
            </a:r>
          </a:p>
          <a:p>
            <a:pPr marL="285750" indent="-28575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tr-TR" dirty="0">
                <a:latin typeface="Times New Roman" panose="02020603050405020304" pitchFamily="18" charset="0"/>
                <a:cs typeface="Times New Roman" panose="02020603050405020304" pitchFamily="18" charset="0"/>
              </a:rPr>
              <a:t>Verileri eğitim ve test setlerine bölmek için indeksler verir.</a:t>
            </a:r>
          </a:p>
          <a:p>
            <a:pPr marL="285750" indent="-28575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tr-TR" dirty="0">
                <a:latin typeface="Times New Roman" panose="02020603050405020304" pitchFamily="18" charset="0"/>
                <a:cs typeface="Times New Roman" panose="02020603050405020304" pitchFamily="18" charset="0"/>
              </a:rPr>
              <a:t>Diğer çapraz doğrulama stratejilerinin aksine, rastgele bölmeler, büyük veri kümeleri için hala çok olası olmasına rağmen, tüm </a:t>
            </a:r>
            <a:r>
              <a:rPr lang="tr-TR" dirty="0" err="1">
                <a:latin typeface="Times New Roman" panose="02020603050405020304" pitchFamily="18" charset="0"/>
                <a:cs typeface="Times New Roman" panose="02020603050405020304" pitchFamily="18" charset="0"/>
              </a:rPr>
              <a:t>fold’ların</a:t>
            </a:r>
            <a:r>
              <a:rPr lang="tr-TR" dirty="0">
                <a:latin typeface="Times New Roman" panose="02020603050405020304" pitchFamily="18" charset="0"/>
                <a:cs typeface="Times New Roman" panose="02020603050405020304" pitchFamily="18" charset="0"/>
              </a:rPr>
              <a:t> farklı olacağını garanti etmez. Yani k-Foldun aksine </a:t>
            </a:r>
            <a:r>
              <a:rPr lang="tr-TR" dirty="0" err="1">
                <a:latin typeface="Times New Roman" panose="02020603050405020304" pitchFamily="18" charset="0"/>
                <a:cs typeface="Times New Roman" panose="02020603050405020304" pitchFamily="18" charset="0"/>
              </a:rPr>
              <a:t>fold’larda</a:t>
            </a:r>
            <a:r>
              <a:rPr lang="tr-TR" dirty="0">
                <a:latin typeface="Times New Roman" panose="02020603050405020304" pitchFamily="18" charset="0"/>
                <a:cs typeface="Times New Roman" panose="02020603050405020304" pitchFamily="18" charset="0"/>
              </a:rPr>
              <a:t> benzer indeksler bulunabilir.</a:t>
            </a:r>
          </a:p>
        </p:txBody>
      </p:sp>
    </p:spTree>
    <p:extLst>
      <p:ext uri="{BB962C8B-B14F-4D97-AF65-F5344CB8AC3E}">
        <p14:creationId xmlns:p14="http://schemas.microsoft.com/office/powerpoint/2010/main" val="12245093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Unvan 2"/>
          <p:cNvSpPr>
            <a:spLocks noGrp="1"/>
          </p:cNvSpPr>
          <p:nvPr>
            <p:ph type="title"/>
          </p:nvPr>
        </p:nvSpPr>
        <p:spPr>
          <a:xfrm>
            <a:off x="957935" y="133643"/>
            <a:ext cx="7228130" cy="508521"/>
          </a:xfrm>
        </p:spPr>
        <p:txBody>
          <a:bodyPr>
            <a:normAutofit/>
          </a:bodyPr>
          <a:lstStyle/>
          <a:p>
            <a:pPr algn="ctr"/>
            <a:r>
              <a:rPr lang="tr-TR" sz="2800" dirty="0" err="1">
                <a:latin typeface="Times New Roman" panose="02020603050405020304" pitchFamily="18" charset="0"/>
                <a:cs typeface="Times New Roman" panose="02020603050405020304" pitchFamily="18" charset="0"/>
              </a:rPr>
              <a:t>ShuffleSplit</a:t>
            </a:r>
            <a:endParaRPr lang="tr-TR" sz="4800" dirty="0">
              <a:latin typeface="Times New Roman" panose="02020603050405020304" pitchFamily="18" charset="0"/>
              <a:cs typeface="Times New Roman" panose="02020603050405020304" pitchFamily="18" charset="0"/>
            </a:endParaRPr>
          </a:p>
        </p:txBody>
      </p:sp>
      <p:sp>
        <p:nvSpPr>
          <p:cNvPr id="3" name="Metin kutusu 2">
            <a:extLst>
              <a:ext uri="{FF2B5EF4-FFF2-40B4-BE49-F238E27FC236}">
                <a16:creationId xmlns:a16="http://schemas.microsoft.com/office/drawing/2014/main" id="{060AE33F-C401-F442-B6D9-86311DC26561}"/>
              </a:ext>
            </a:extLst>
          </p:cNvPr>
          <p:cNvSpPr txBox="1"/>
          <p:nvPr/>
        </p:nvSpPr>
        <p:spPr>
          <a:xfrm>
            <a:off x="357296" y="642164"/>
            <a:ext cx="8581292" cy="4278094"/>
          </a:xfrm>
          <a:prstGeom prst="rect">
            <a:avLst/>
          </a:prstGeom>
          <a:noFill/>
        </p:spPr>
        <p:txBody>
          <a:bodyPr wrap="square">
            <a:spAutoFit/>
          </a:bodyPr>
          <a:lstStyle/>
          <a:p>
            <a:pPr marL="285750" indent="-285750" algn="ctr">
              <a:spcAft>
                <a:spcPts val="600"/>
              </a:spcAft>
              <a:buFont typeface="Arial" panose="020B0604020202020204" pitchFamily="34" charset="0"/>
              <a:buChar char="•"/>
            </a:pPr>
            <a:r>
              <a:rPr lang="tr-TR" dirty="0" err="1">
                <a:latin typeface="Times New Roman" panose="02020603050405020304" pitchFamily="18" charset="0"/>
                <a:cs typeface="Times New Roman" panose="02020603050405020304" pitchFamily="18" charset="0"/>
              </a:rPr>
              <a:t>Shuffle-Split</a:t>
            </a:r>
            <a:r>
              <a:rPr lang="tr-TR" dirty="0">
                <a:latin typeface="Times New Roman" panose="02020603050405020304" pitchFamily="18" charset="0"/>
                <a:cs typeface="Times New Roman" panose="02020603050405020304" pitchFamily="18" charset="0"/>
              </a:rPr>
              <a:t> yönteminin temel işleyişi:</a:t>
            </a:r>
          </a:p>
          <a:p>
            <a:pPr marL="285750" indent="-285750">
              <a:spcAft>
                <a:spcPts val="600"/>
              </a:spcAft>
              <a:buFont typeface="Arial" panose="020B0604020202020204" pitchFamily="34" charset="0"/>
              <a:buChar char="•"/>
            </a:pPr>
            <a:r>
              <a:rPr lang="tr-TR" b="1" dirty="0">
                <a:solidFill>
                  <a:srgbClr val="FFFF00"/>
                </a:solidFill>
                <a:latin typeface="Times New Roman" panose="02020603050405020304" pitchFamily="18" charset="0"/>
                <a:cs typeface="Times New Roman" panose="02020603050405020304" pitchFamily="18" charset="0"/>
              </a:rPr>
              <a:t>Veri Karıştırma (</a:t>
            </a:r>
            <a:r>
              <a:rPr lang="tr-TR" b="1" dirty="0" err="1">
                <a:solidFill>
                  <a:srgbClr val="FFFF00"/>
                </a:solidFill>
                <a:latin typeface="Times New Roman" panose="02020603050405020304" pitchFamily="18" charset="0"/>
                <a:cs typeface="Times New Roman" panose="02020603050405020304" pitchFamily="18" charset="0"/>
              </a:rPr>
              <a:t>Shuffle</a:t>
            </a:r>
            <a:r>
              <a:rPr lang="tr-TR" b="1" dirty="0">
                <a:solidFill>
                  <a:srgbClr val="FFFF00"/>
                </a:solidFill>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İlk adımda, </a:t>
            </a:r>
            <a:r>
              <a:rPr lang="tr-TR" dirty="0">
                <a:solidFill>
                  <a:srgbClr val="FFFF00"/>
                </a:solidFill>
                <a:latin typeface="Times New Roman" panose="02020603050405020304" pitchFamily="18" charset="0"/>
                <a:cs typeface="Times New Roman" panose="02020603050405020304" pitchFamily="18" charset="0"/>
              </a:rPr>
              <a:t>veri seti rasgele bir şekilde karıştırılır</a:t>
            </a:r>
            <a:r>
              <a:rPr lang="tr-TR" dirty="0">
                <a:latin typeface="Times New Roman" panose="02020603050405020304" pitchFamily="18" charset="0"/>
                <a:cs typeface="Times New Roman" panose="02020603050405020304" pitchFamily="18" charset="0"/>
              </a:rPr>
              <a:t>. Bu, veri örneklerinin sıralamasını veya düzenini değiştirir ve bu şekilde rastgele dağıtılmasını sağlar.</a:t>
            </a:r>
          </a:p>
          <a:p>
            <a:pPr marL="285750" indent="-285750">
              <a:spcAft>
                <a:spcPts val="600"/>
              </a:spcAft>
              <a:buFont typeface="Arial" panose="020B0604020202020204" pitchFamily="34" charset="0"/>
              <a:buChar char="•"/>
            </a:pPr>
            <a:r>
              <a:rPr lang="tr-TR" b="1" dirty="0">
                <a:solidFill>
                  <a:srgbClr val="FFFF00"/>
                </a:solidFill>
                <a:latin typeface="Times New Roman" panose="02020603050405020304" pitchFamily="18" charset="0"/>
                <a:cs typeface="Times New Roman" panose="02020603050405020304" pitchFamily="18" charset="0"/>
              </a:rPr>
              <a:t>Veri Bölme (</a:t>
            </a:r>
            <a:r>
              <a:rPr lang="tr-TR" b="1" dirty="0" err="1">
                <a:solidFill>
                  <a:srgbClr val="FFFF00"/>
                </a:solidFill>
                <a:latin typeface="Times New Roman" panose="02020603050405020304" pitchFamily="18" charset="0"/>
                <a:cs typeface="Times New Roman" panose="02020603050405020304" pitchFamily="18" charset="0"/>
              </a:rPr>
              <a:t>Split</a:t>
            </a:r>
            <a:r>
              <a:rPr lang="tr-TR" b="1" dirty="0">
                <a:solidFill>
                  <a:srgbClr val="FFFF00"/>
                </a:solidFill>
                <a:latin typeface="Times New Roman" panose="02020603050405020304" pitchFamily="18" charset="0"/>
                <a:cs typeface="Times New Roman" panose="02020603050405020304" pitchFamily="18" charset="0"/>
              </a:rPr>
              <a:t>):</a:t>
            </a:r>
            <a:r>
              <a:rPr lang="tr-TR" dirty="0">
                <a:latin typeface="Times New Roman" panose="02020603050405020304" pitchFamily="18" charset="0"/>
                <a:cs typeface="Times New Roman" panose="02020603050405020304" pitchFamily="18" charset="0"/>
              </a:rPr>
              <a:t> Karıştırılan veri seti, belirli bir oran kullanılarak ikiye ayrılır. Örneğin, verinin %70'i eğitim verisi olarak kullanılabilirken %30'u test verisi olarak kullanılabilir. Bu oranlar, ihtiyaca göre ayarlanabilir.</a:t>
            </a:r>
          </a:p>
          <a:p>
            <a:pPr marL="285750" indent="-285750">
              <a:spcAft>
                <a:spcPts val="600"/>
              </a:spcAft>
              <a:buFont typeface="Arial" panose="020B0604020202020204" pitchFamily="34" charset="0"/>
              <a:buChar char="•"/>
            </a:pPr>
            <a:r>
              <a:rPr lang="tr-TR" b="1" dirty="0">
                <a:solidFill>
                  <a:srgbClr val="FFFF00"/>
                </a:solidFill>
                <a:latin typeface="Times New Roman" panose="02020603050405020304" pitchFamily="18" charset="0"/>
                <a:cs typeface="Times New Roman" panose="02020603050405020304" pitchFamily="18" charset="0"/>
              </a:rPr>
              <a:t>Model Eğitimi ve Değerlendirme: </a:t>
            </a:r>
            <a:r>
              <a:rPr lang="tr-TR" dirty="0">
                <a:latin typeface="Times New Roman" panose="02020603050405020304" pitchFamily="18" charset="0"/>
                <a:cs typeface="Times New Roman" panose="02020603050405020304" pitchFamily="18" charset="0"/>
              </a:rPr>
              <a:t>Eğitim verisi, makine öğrenimi modeli için kullanılır ve model eğitilir. Test verisi ise modelin performansını değerlendirmek için kullanılır. Modelin performansı, genellikle doğruluk, RMSE (</a:t>
            </a:r>
            <a:r>
              <a:rPr lang="tr-TR" dirty="0" err="1">
                <a:latin typeface="Times New Roman" panose="02020603050405020304" pitchFamily="18" charset="0"/>
                <a:cs typeface="Times New Roman" panose="02020603050405020304" pitchFamily="18" charset="0"/>
              </a:rPr>
              <a:t>Root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Mean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Squared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Error</a:t>
            </a:r>
            <a:r>
              <a:rPr lang="tr-TR" dirty="0">
                <a:latin typeface="Times New Roman" panose="02020603050405020304" pitchFamily="18" charset="0"/>
                <a:cs typeface="Times New Roman" panose="02020603050405020304" pitchFamily="18" charset="0"/>
              </a:rPr>
              <a:t>), R-kare veya diğer uygun performans metrikleri kullanılarak ölçülür.</a:t>
            </a:r>
          </a:p>
          <a:p>
            <a:pPr marL="285750" indent="-285750">
              <a:spcAft>
                <a:spcPts val="600"/>
              </a:spcAft>
              <a:buFont typeface="Arial" panose="020B0604020202020204" pitchFamily="34" charset="0"/>
              <a:buChar char="•"/>
            </a:pPr>
            <a:r>
              <a:rPr lang="tr-TR" b="1" dirty="0">
                <a:solidFill>
                  <a:srgbClr val="FFFF00"/>
                </a:solidFill>
                <a:latin typeface="Times New Roman" panose="02020603050405020304" pitchFamily="18" charset="0"/>
                <a:cs typeface="Times New Roman" panose="02020603050405020304" pitchFamily="18" charset="0"/>
              </a:rPr>
              <a:t>Tekrarlama (</a:t>
            </a:r>
            <a:r>
              <a:rPr lang="tr-TR" b="1" dirty="0" err="1">
                <a:solidFill>
                  <a:srgbClr val="FFFF00"/>
                </a:solidFill>
                <a:latin typeface="Times New Roman" panose="02020603050405020304" pitchFamily="18" charset="0"/>
                <a:cs typeface="Times New Roman" panose="02020603050405020304" pitchFamily="18" charset="0"/>
              </a:rPr>
              <a:t>Iterasyon</a:t>
            </a:r>
            <a:r>
              <a:rPr lang="tr-TR" b="1" dirty="0">
                <a:solidFill>
                  <a:srgbClr val="FFFF00"/>
                </a:solidFill>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Shuffle-Split</a:t>
            </a:r>
            <a:r>
              <a:rPr lang="tr-TR" dirty="0">
                <a:latin typeface="Times New Roman" panose="02020603050405020304" pitchFamily="18" charset="0"/>
                <a:cs typeface="Times New Roman" panose="02020603050405020304" pitchFamily="18" charset="0"/>
              </a:rPr>
              <a:t> yöntemi, bu işlemleri belirli bir sayıda tekrarlar. Her iterasyon sırasında veri yeniden karıştırılır ve farklı veri parçaları seçilir. Bu, farklı veri kesitlerinin farklı sonuçlar üretebileceği anlamına gelir.</a:t>
            </a:r>
          </a:p>
        </p:txBody>
      </p:sp>
    </p:spTree>
    <p:extLst>
      <p:ext uri="{BB962C8B-B14F-4D97-AF65-F5344CB8AC3E}">
        <p14:creationId xmlns:p14="http://schemas.microsoft.com/office/powerpoint/2010/main" val="5779621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Unvan 2"/>
          <p:cNvSpPr>
            <a:spLocks noGrp="1"/>
          </p:cNvSpPr>
          <p:nvPr>
            <p:ph type="title"/>
          </p:nvPr>
        </p:nvSpPr>
        <p:spPr>
          <a:xfrm>
            <a:off x="957935" y="133643"/>
            <a:ext cx="7228130" cy="508521"/>
          </a:xfrm>
        </p:spPr>
        <p:txBody>
          <a:bodyPr>
            <a:normAutofit/>
          </a:bodyPr>
          <a:lstStyle/>
          <a:p>
            <a:pPr algn="ctr"/>
            <a:r>
              <a:rPr lang="tr-TR" sz="2800" dirty="0" err="1">
                <a:latin typeface="Times New Roman" panose="02020603050405020304" pitchFamily="18" charset="0"/>
                <a:cs typeface="Times New Roman" panose="02020603050405020304" pitchFamily="18" charset="0"/>
              </a:rPr>
              <a:t>ShuffleSplit</a:t>
            </a:r>
            <a:endParaRPr lang="tr-TR" sz="4800" dirty="0">
              <a:latin typeface="Times New Roman" panose="02020603050405020304" pitchFamily="18" charset="0"/>
              <a:cs typeface="Times New Roman" panose="02020603050405020304" pitchFamily="18" charset="0"/>
            </a:endParaRPr>
          </a:p>
        </p:txBody>
      </p:sp>
      <p:sp>
        <p:nvSpPr>
          <p:cNvPr id="3" name="Metin kutusu 2">
            <a:extLst>
              <a:ext uri="{FF2B5EF4-FFF2-40B4-BE49-F238E27FC236}">
                <a16:creationId xmlns:a16="http://schemas.microsoft.com/office/drawing/2014/main" id="{060AE33F-C401-F442-B6D9-86311DC26561}"/>
              </a:ext>
            </a:extLst>
          </p:cNvPr>
          <p:cNvSpPr txBox="1"/>
          <p:nvPr/>
        </p:nvSpPr>
        <p:spPr>
          <a:xfrm>
            <a:off x="357296" y="642164"/>
            <a:ext cx="8581292" cy="2339102"/>
          </a:xfrm>
          <a:prstGeom prst="rect">
            <a:avLst/>
          </a:prstGeom>
          <a:noFill/>
        </p:spPr>
        <p:txBody>
          <a:bodyPr wrap="square">
            <a:spAutoFit/>
          </a:bodyPr>
          <a:lstStyle/>
          <a:p>
            <a:pPr marL="285750" indent="-285750" algn="just">
              <a:spcAft>
                <a:spcPts val="1200"/>
              </a:spcAft>
              <a:buFont typeface="Arial" panose="020B0604020202020204" pitchFamily="34" charset="0"/>
              <a:buChar char="•"/>
            </a:pPr>
            <a:r>
              <a:rPr lang="tr-TR" dirty="0" err="1">
                <a:latin typeface="Times New Roman" panose="02020603050405020304" pitchFamily="18" charset="0"/>
                <a:cs typeface="Times New Roman" panose="02020603050405020304" pitchFamily="18" charset="0"/>
              </a:rPr>
              <a:t>Shuffle-Split</a:t>
            </a:r>
            <a:r>
              <a:rPr lang="tr-TR" dirty="0">
                <a:latin typeface="Times New Roman" panose="02020603050405020304" pitchFamily="18" charset="0"/>
                <a:cs typeface="Times New Roman" panose="02020603050405020304" pitchFamily="18" charset="0"/>
              </a:rPr>
              <a:t> yöntemi, özellikle büyük veri setleriyle çalışırken veya çapraz doğrulama sürecini özelleştirmeniz gerektiğinde kullanışlıdır. </a:t>
            </a:r>
          </a:p>
          <a:p>
            <a:pPr marL="285750" indent="-285750" algn="just">
              <a:spcAft>
                <a:spcPts val="1200"/>
              </a:spcAft>
              <a:buFont typeface="Arial" panose="020B0604020202020204" pitchFamily="34" charset="0"/>
              <a:buChar char="•"/>
            </a:pPr>
            <a:r>
              <a:rPr lang="tr-TR" dirty="0">
                <a:latin typeface="Times New Roman" panose="02020603050405020304" pitchFamily="18" charset="0"/>
                <a:cs typeface="Times New Roman" panose="02020603050405020304" pitchFamily="18" charset="0"/>
              </a:rPr>
              <a:t>Bu yöntem, özellikle diğer çapraz doğrulama yöntemleri (örneğin K-</a:t>
            </a:r>
            <a:r>
              <a:rPr lang="tr-TR" dirty="0" err="1">
                <a:latin typeface="Times New Roman" panose="02020603050405020304" pitchFamily="18" charset="0"/>
                <a:cs typeface="Times New Roman" panose="02020603050405020304" pitchFamily="18" charset="0"/>
              </a:rPr>
              <a:t>fold</a:t>
            </a:r>
            <a:r>
              <a:rPr lang="tr-TR" dirty="0">
                <a:latin typeface="Times New Roman" panose="02020603050405020304" pitchFamily="18" charset="0"/>
                <a:cs typeface="Times New Roman" panose="02020603050405020304" pitchFamily="18" charset="0"/>
              </a:rPr>
              <a:t> çapraz doğrulama) kullanılamayacak kadar büyük veri setleri veya özgün senaryolar için uygundur. </a:t>
            </a:r>
          </a:p>
          <a:p>
            <a:pPr marL="285750" indent="-285750" algn="just">
              <a:spcAft>
                <a:spcPts val="1200"/>
              </a:spcAft>
              <a:buFont typeface="Arial" panose="020B0604020202020204" pitchFamily="34" charset="0"/>
              <a:buChar char="•"/>
            </a:pPr>
            <a:r>
              <a:rPr lang="tr-TR" dirty="0" err="1">
                <a:latin typeface="Times New Roman" panose="02020603050405020304" pitchFamily="18" charset="0"/>
                <a:cs typeface="Times New Roman" panose="02020603050405020304" pitchFamily="18" charset="0"/>
              </a:rPr>
              <a:t>Shuffle-Split</a:t>
            </a:r>
            <a:r>
              <a:rPr lang="tr-TR" dirty="0">
                <a:latin typeface="Times New Roman" panose="02020603050405020304" pitchFamily="18" charset="0"/>
                <a:cs typeface="Times New Roman" panose="02020603050405020304" pitchFamily="18" charset="0"/>
              </a:rPr>
              <a:t> yöntemi, modelin performansını daha iyi anlamak ve aşırı uydurmayı (</a:t>
            </a:r>
            <a:r>
              <a:rPr lang="tr-TR" dirty="0" err="1">
                <a:latin typeface="Times New Roman" panose="02020603050405020304" pitchFamily="18" charset="0"/>
                <a:cs typeface="Times New Roman" panose="02020603050405020304" pitchFamily="18" charset="0"/>
              </a:rPr>
              <a:t>overfitting</a:t>
            </a:r>
            <a:r>
              <a:rPr lang="tr-TR" dirty="0">
                <a:latin typeface="Times New Roman" panose="02020603050405020304" pitchFamily="18" charset="0"/>
                <a:cs typeface="Times New Roman" panose="02020603050405020304" pitchFamily="18" charset="0"/>
              </a:rPr>
              <a:t>) veya veriye dayalı model performansını değerlendirmek için kullanılır.</a:t>
            </a:r>
          </a:p>
        </p:txBody>
      </p:sp>
    </p:spTree>
    <p:extLst>
      <p:ext uri="{BB962C8B-B14F-4D97-AF65-F5344CB8AC3E}">
        <p14:creationId xmlns:p14="http://schemas.microsoft.com/office/powerpoint/2010/main" val="2108870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err="1"/>
              <a:t>Overview</a:t>
            </a:r>
            <a:r>
              <a:rPr lang="tr-TR" sz="2000" dirty="0"/>
              <a:t> of </a:t>
            </a:r>
            <a:r>
              <a:rPr lang="tr-TR" sz="2000" dirty="0" err="1"/>
              <a:t>the</a:t>
            </a:r>
            <a:r>
              <a:rPr lang="tr-TR" sz="2000" dirty="0"/>
              <a:t> data </a:t>
            </a:r>
            <a:r>
              <a:rPr lang="tr-TR" sz="2000" dirty="0" err="1"/>
              <a:t>variable</a:t>
            </a:r>
            <a:r>
              <a:rPr lang="tr-TR" sz="2000" dirty="0"/>
              <a:t> </a:t>
            </a:r>
            <a:r>
              <a:rPr lang="tr-TR" sz="2000" dirty="0" err="1"/>
              <a:t>types</a:t>
            </a:r>
            <a:r>
              <a:rPr lang="tr-TR" sz="2000" dirty="0"/>
              <a:t>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28680" name="Picture 8" descr="Machine learning vs. traditional programm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0403" y="502550"/>
            <a:ext cx="5272232" cy="4271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0343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Unvan 2"/>
          <p:cNvSpPr>
            <a:spLocks noGrp="1"/>
          </p:cNvSpPr>
          <p:nvPr>
            <p:ph type="title"/>
          </p:nvPr>
        </p:nvSpPr>
        <p:spPr>
          <a:xfrm>
            <a:off x="957935" y="133643"/>
            <a:ext cx="7228130" cy="508521"/>
          </a:xfrm>
        </p:spPr>
        <p:txBody>
          <a:bodyPr>
            <a:normAutofit/>
          </a:bodyPr>
          <a:lstStyle/>
          <a:p>
            <a:pPr algn="ctr"/>
            <a:r>
              <a:rPr lang="tr-TR" sz="2800" dirty="0" err="1">
                <a:latin typeface="Times New Roman" panose="02020603050405020304" pitchFamily="18" charset="0"/>
                <a:cs typeface="Times New Roman" panose="02020603050405020304" pitchFamily="18" charset="0"/>
              </a:rPr>
              <a:t>ShuffleSplit</a:t>
            </a:r>
            <a:r>
              <a:rPr lang="tr-TR" sz="2800" dirty="0">
                <a:latin typeface="Times New Roman" panose="02020603050405020304" pitchFamily="18" charset="0"/>
                <a:cs typeface="Times New Roman" panose="02020603050405020304" pitchFamily="18" charset="0"/>
              </a:rPr>
              <a:t>-Uygulama-&gt;ShuffleSplit.py</a:t>
            </a:r>
            <a:endParaRPr lang="tr-TR" sz="4800" dirty="0">
              <a:latin typeface="Times New Roman" panose="02020603050405020304" pitchFamily="18" charset="0"/>
              <a:cs typeface="Times New Roman" panose="02020603050405020304" pitchFamily="18" charset="0"/>
            </a:endParaRPr>
          </a:p>
        </p:txBody>
      </p:sp>
      <p:sp>
        <p:nvSpPr>
          <p:cNvPr id="3" name="Metin kutusu 2">
            <a:extLst>
              <a:ext uri="{FF2B5EF4-FFF2-40B4-BE49-F238E27FC236}">
                <a16:creationId xmlns:a16="http://schemas.microsoft.com/office/drawing/2014/main" id="{060AE33F-C401-F442-B6D9-86311DC26561}"/>
              </a:ext>
            </a:extLst>
          </p:cNvPr>
          <p:cNvSpPr txBox="1"/>
          <p:nvPr/>
        </p:nvSpPr>
        <p:spPr>
          <a:xfrm>
            <a:off x="400930" y="755868"/>
            <a:ext cx="8581292" cy="1815882"/>
          </a:xfrm>
          <a:prstGeom prst="rect">
            <a:avLst/>
          </a:prstGeom>
          <a:noFill/>
        </p:spPr>
        <p:txBody>
          <a:bodyPr wrap="square">
            <a:spAutoFit/>
          </a:bodyPr>
          <a:lstStyle/>
          <a:p>
            <a:r>
              <a:rPr lang="tr-TR" sz="1400" dirty="0" err="1">
                <a:latin typeface="Times New Roman" panose="02020603050405020304" pitchFamily="18" charset="0"/>
                <a:cs typeface="Times New Roman" panose="02020603050405020304" pitchFamily="18" charset="0"/>
              </a:rPr>
              <a:t>from</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sklearn.model_selection</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import</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ShuffleSplit</a:t>
            </a:r>
            <a:endParaRPr lang="tr-TR" sz="1400" dirty="0">
              <a:latin typeface="Times New Roman" panose="02020603050405020304" pitchFamily="18" charset="0"/>
              <a:cs typeface="Times New Roman" panose="02020603050405020304" pitchFamily="18" charset="0"/>
            </a:endParaRPr>
          </a:p>
          <a:p>
            <a:r>
              <a:rPr lang="tr-TR" sz="1400" dirty="0" err="1">
                <a:latin typeface="Times New Roman" panose="02020603050405020304" pitchFamily="18" charset="0"/>
                <a:cs typeface="Times New Roman" panose="02020603050405020304" pitchFamily="18" charset="0"/>
              </a:rPr>
              <a:t>import</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numpy</a:t>
            </a:r>
            <a:r>
              <a:rPr lang="tr-TR" sz="1400" dirty="0">
                <a:latin typeface="Times New Roman" panose="02020603050405020304" pitchFamily="18" charset="0"/>
                <a:cs typeface="Times New Roman" panose="02020603050405020304" pitchFamily="18" charset="0"/>
              </a:rPr>
              <a:t> as </a:t>
            </a:r>
            <a:r>
              <a:rPr lang="tr-TR" sz="1400" dirty="0" err="1">
                <a:latin typeface="Times New Roman" panose="02020603050405020304" pitchFamily="18" charset="0"/>
                <a:cs typeface="Times New Roman" panose="02020603050405020304" pitchFamily="18" charset="0"/>
              </a:rPr>
              <a:t>np</a:t>
            </a:r>
            <a:endParaRPr lang="tr-TR" sz="1400" dirty="0">
              <a:latin typeface="Times New Roman" panose="02020603050405020304" pitchFamily="18" charset="0"/>
              <a:cs typeface="Times New Roman" panose="02020603050405020304" pitchFamily="18" charset="0"/>
            </a:endParaRPr>
          </a:p>
          <a:p>
            <a:endParaRPr lang="tr-TR" sz="1400" dirty="0">
              <a:latin typeface="Times New Roman" panose="02020603050405020304" pitchFamily="18" charset="0"/>
              <a:cs typeface="Times New Roman" panose="02020603050405020304" pitchFamily="18" charset="0"/>
            </a:endParaRPr>
          </a:p>
          <a:p>
            <a:r>
              <a:rPr lang="tr-TR" sz="1400" dirty="0">
                <a:latin typeface="Times New Roman" panose="02020603050405020304" pitchFamily="18" charset="0"/>
                <a:cs typeface="Times New Roman" panose="02020603050405020304" pitchFamily="18" charset="0"/>
              </a:rPr>
              <a:t>X = </a:t>
            </a:r>
            <a:r>
              <a:rPr lang="tr-TR" sz="1400" dirty="0" err="1">
                <a:latin typeface="Times New Roman" panose="02020603050405020304" pitchFamily="18" charset="0"/>
                <a:cs typeface="Times New Roman" panose="02020603050405020304" pitchFamily="18" charset="0"/>
              </a:rPr>
              <a:t>np.arange</a:t>
            </a:r>
            <a:r>
              <a:rPr lang="tr-TR" sz="1400" dirty="0">
                <a:latin typeface="Times New Roman" panose="02020603050405020304" pitchFamily="18" charset="0"/>
                <a:cs typeface="Times New Roman" panose="02020603050405020304" pitchFamily="18" charset="0"/>
              </a:rPr>
              <a:t>(10)</a:t>
            </a:r>
          </a:p>
          <a:p>
            <a:r>
              <a:rPr lang="tr-TR" sz="1400" dirty="0">
                <a:solidFill>
                  <a:srgbClr val="FFFF00"/>
                </a:solidFill>
                <a:latin typeface="Times New Roman" panose="02020603050405020304" pitchFamily="18" charset="0"/>
                <a:cs typeface="Times New Roman" panose="02020603050405020304" pitchFamily="18" charset="0"/>
              </a:rPr>
              <a:t>#5 </a:t>
            </a:r>
            <a:r>
              <a:rPr lang="tr-TR" sz="1400" dirty="0" err="1">
                <a:solidFill>
                  <a:srgbClr val="FFFF00"/>
                </a:solidFill>
                <a:latin typeface="Times New Roman" panose="02020603050405020304" pitchFamily="18" charset="0"/>
                <a:cs typeface="Times New Roman" panose="02020603050405020304" pitchFamily="18" charset="0"/>
              </a:rPr>
              <a:t>fold</a:t>
            </a:r>
            <a:r>
              <a:rPr lang="tr-TR" sz="1400" dirty="0">
                <a:solidFill>
                  <a:srgbClr val="FFFF00"/>
                </a:solidFill>
                <a:latin typeface="Times New Roman" panose="02020603050405020304" pitchFamily="18" charset="0"/>
                <a:cs typeface="Times New Roman" panose="02020603050405020304" pitchFamily="18" charset="0"/>
              </a:rPr>
              <a:t> oluşturulacak her </a:t>
            </a:r>
            <a:r>
              <a:rPr lang="tr-TR" sz="1400" dirty="0" err="1">
                <a:solidFill>
                  <a:srgbClr val="FFFF00"/>
                </a:solidFill>
                <a:latin typeface="Times New Roman" panose="02020603050405020304" pitchFamily="18" charset="0"/>
                <a:cs typeface="Times New Roman" panose="02020603050405020304" pitchFamily="18" charset="0"/>
              </a:rPr>
              <a:t>foldda</a:t>
            </a:r>
            <a:r>
              <a:rPr lang="tr-TR" sz="1400" dirty="0">
                <a:solidFill>
                  <a:srgbClr val="FFFF00"/>
                </a:solidFill>
                <a:latin typeface="Times New Roman" panose="02020603050405020304" pitchFamily="18" charset="0"/>
                <a:cs typeface="Times New Roman" panose="02020603050405020304" pitchFamily="18" charset="0"/>
              </a:rPr>
              <a:t> %75 eğitim ve %25 test olarak bölünecektir</a:t>
            </a:r>
          </a:p>
          <a:p>
            <a:r>
              <a:rPr lang="tr-TR" sz="1400" dirty="0" err="1">
                <a:solidFill>
                  <a:srgbClr val="FFFF00"/>
                </a:solidFill>
                <a:latin typeface="Times New Roman" panose="02020603050405020304" pitchFamily="18" charset="0"/>
                <a:cs typeface="Times New Roman" panose="02020603050405020304" pitchFamily="18" charset="0"/>
              </a:rPr>
              <a:t>ss</a:t>
            </a:r>
            <a:r>
              <a:rPr lang="tr-TR" sz="1400" dirty="0">
                <a:solidFill>
                  <a:srgbClr val="FFFF00"/>
                </a:solidFill>
                <a:latin typeface="Times New Roman" panose="02020603050405020304" pitchFamily="18" charset="0"/>
                <a:cs typeface="Times New Roman" panose="02020603050405020304" pitchFamily="18" charset="0"/>
              </a:rPr>
              <a:t> = </a:t>
            </a:r>
            <a:r>
              <a:rPr lang="tr-TR" sz="1400" dirty="0" err="1">
                <a:solidFill>
                  <a:srgbClr val="FFFF00"/>
                </a:solidFill>
                <a:latin typeface="Times New Roman" panose="02020603050405020304" pitchFamily="18" charset="0"/>
                <a:cs typeface="Times New Roman" panose="02020603050405020304" pitchFamily="18" charset="0"/>
              </a:rPr>
              <a:t>ShuffleSplit</a:t>
            </a:r>
            <a:r>
              <a:rPr lang="tr-TR" sz="1400" dirty="0">
                <a:solidFill>
                  <a:srgbClr val="FFFF00"/>
                </a:solidFill>
                <a:latin typeface="Times New Roman" panose="02020603050405020304" pitchFamily="18" charset="0"/>
                <a:cs typeface="Times New Roman" panose="02020603050405020304" pitchFamily="18" charset="0"/>
              </a:rPr>
              <a:t>(</a:t>
            </a:r>
            <a:r>
              <a:rPr lang="tr-TR" sz="1400" dirty="0" err="1">
                <a:solidFill>
                  <a:srgbClr val="FFFF00"/>
                </a:solidFill>
                <a:latin typeface="Times New Roman" panose="02020603050405020304" pitchFamily="18" charset="0"/>
                <a:cs typeface="Times New Roman" panose="02020603050405020304" pitchFamily="18" charset="0"/>
              </a:rPr>
              <a:t>n_splits</a:t>
            </a:r>
            <a:r>
              <a:rPr lang="tr-TR" sz="1400" dirty="0">
                <a:solidFill>
                  <a:srgbClr val="FFFF00"/>
                </a:solidFill>
                <a:latin typeface="Times New Roman" panose="02020603050405020304" pitchFamily="18" charset="0"/>
                <a:cs typeface="Times New Roman" panose="02020603050405020304" pitchFamily="18" charset="0"/>
              </a:rPr>
              <a:t>=5, </a:t>
            </a:r>
            <a:r>
              <a:rPr lang="tr-TR" sz="1400" dirty="0" err="1">
                <a:solidFill>
                  <a:srgbClr val="FFFF00"/>
                </a:solidFill>
                <a:latin typeface="Times New Roman" panose="02020603050405020304" pitchFamily="18" charset="0"/>
                <a:cs typeface="Times New Roman" panose="02020603050405020304" pitchFamily="18" charset="0"/>
              </a:rPr>
              <a:t>train_size</a:t>
            </a:r>
            <a:r>
              <a:rPr lang="tr-TR" sz="1400" dirty="0">
                <a:solidFill>
                  <a:srgbClr val="FFFF00"/>
                </a:solidFill>
                <a:latin typeface="Times New Roman" panose="02020603050405020304" pitchFamily="18" charset="0"/>
                <a:cs typeface="Times New Roman" panose="02020603050405020304" pitchFamily="18" charset="0"/>
              </a:rPr>
              <a:t>=0.75, </a:t>
            </a:r>
            <a:r>
              <a:rPr lang="tr-TR" sz="1400" dirty="0" err="1">
                <a:solidFill>
                  <a:srgbClr val="FFFF00"/>
                </a:solidFill>
                <a:latin typeface="Times New Roman" panose="02020603050405020304" pitchFamily="18" charset="0"/>
                <a:cs typeface="Times New Roman" panose="02020603050405020304" pitchFamily="18" charset="0"/>
              </a:rPr>
              <a:t>test_size</a:t>
            </a:r>
            <a:r>
              <a:rPr lang="tr-TR" sz="1400" dirty="0">
                <a:solidFill>
                  <a:srgbClr val="FFFF00"/>
                </a:solidFill>
                <a:latin typeface="Times New Roman" panose="02020603050405020304" pitchFamily="18" charset="0"/>
                <a:cs typeface="Times New Roman" panose="02020603050405020304" pitchFamily="18" charset="0"/>
              </a:rPr>
              <a:t>=0.25, </a:t>
            </a:r>
            <a:r>
              <a:rPr lang="tr-TR" sz="1400" dirty="0" err="1">
                <a:solidFill>
                  <a:srgbClr val="FFFF00"/>
                </a:solidFill>
                <a:latin typeface="Times New Roman" panose="02020603050405020304" pitchFamily="18" charset="0"/>
                <a:cs typeface="Times New Roman" panose="02020603050405020304" pitchFamily="18" charset="0"/>
              </a:rPr>
              <a:t>random_state</a:t>
            </a:r>
            <a:r>
              <a:rPr lang="tr-TR" sz="1400" dirty="0">
                <a:solidFill>
                  <a:srgbClr val="FFFF00"/>
                </a:solidFill>
                <a:latin typeface="Times New Roman" panose="02020603050405020304" pitchFamily="18" charset="0"/>
                <a:cs typeface="Times New Roman" panose="02020603050405020304" pitchFamily="18" charset="0"/>
              </a:rPr>
              <a:t>=0)</a:t>
            </a:r>
          </a:p>
          <a:p>
            <a:r>
              <a:rPr lang="tr-TR" sz="1400" dirty="0" err="1">
                <a:latin typeface="Times New Roman" panose="02020603050405020304" pitchFamily="18" charset="0"/>
                <a:cs typeface="Times New Roman" panose="02020603050405020304" pitchFamily="18" charset="0"/>
              </a:rPr>
              <a:t>for</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train_index</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test_index</a:t>
            </a:r>
            <a:r>
              <a:rPr lang="tr-TR" sz="1400" dirty="0">
                <a:latin typeface="Times New Roman" panose="02020603050405020304" pitchFamily="18" charset="0"/>
                <a:cs typeface="Times New Roman" panose="02020603050405020304" pitchFamily="18" charset="0"/>
              </a:rPr>
              <a:t> in </a:t>
            </a:r>
            <a:r>
              <a:rPr lang="tr-TR" sz="1400" dirty="0" err="1">
                <a:latin typeface="Times New Roman" panose="02020603050405020304" pitchFamily="18" charset="0"/>
                <a:cs typeface="Times New Roman" panose="02020603050405020304" pitchFamily="18" charset="0"/>
              </a:rPr>
              <a:t>ss.split</a:t>
            </a:r>
            <a:r>
              <a:rPr lang="tr-TR" sz="1400" dirty="0">
                <a:latin typeface="Times New Roman" panose="02020603050405020304" pitchFamily="18" charset="0"/>
                <a:cs typeface="Times New Roman" panose="02020603050405020304" pitchFamily="18" charset="0"/>
              </a:rPr>
              <a:t>(X):</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print</a:t>
            </a:r>
            <a:r>
              <a:rPr lang="tr-TR" sz="1400" dirty="0">
                <a:latin typeface="Times New Roman" panose="02020603050405020304" pitchFamily="18" charset="0"/>
                <a:cs typeface="Times New Roman" panose="02020603050405020304" pitchFamily="18" charset="0"/>
              </a:rPr>
              <a:t>("%s %s" % (</a:t>
            </a:r>
            <a:r>
              <a:rPr lang="tr-TR" sz="1400" dirty="0" err="1">
                <a:latin typeface="Times New Roman" panose="02020603050405020304" pitchFamily="18" charset="0"/>
                <a:cs typeface="Times New Roman" panose="02020603050405020304" pitchFamily="18" charset="0"/>
              </a:rPr>
              <a:t>train_index</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test_index</a:t>
            </a:r>
            <a:r>
              <a:rPr lang="tr-TR" sz="1400" dirty="0">
                <a:latin typeface="Times New Roman" panose="02020603050405020304" pitchFamily="18" charset="0"/>
                <a:cs typeface="Times New Roman" panose="02020603050405020304" pitchFamily="18" charset="0"/>
              </a:rPr>
              <a:t>))</a:t>
            </a:r>
          </a:p>
        </p:txBody>
      </p:sp>
      <p:sp>
        <p:nvSpPr>
          <p:cNvPr id="4" name="Metin kutusu 3">
            <a:extLst>
              <a:ext uri="{FF2B5EF4-FFF2-40B4-BE49-F238E27FC236}">
                <a16:creationId xmlns:a16="http://schemas.microsoft.com/office/drawing/2014/main" id="{52D8EAE1-14F5-3739-0DC9-103DC1C70642}"/>
              </a:ext>
            </a:extLst>
          </p:cNvPr>
          <p:cNvSpPr txBox="1"/>
          <p:nvPr/>
        </p:nvSpPr>
        <p:spPr>
          <a:xfrm>
            <a:off x="1681090" y="2781775"/>
            <a:ext cx="2890910" cy="1477328"/>
          </a:xfrm>
          <a:prstGeom prst="rect">
            <a:avLst/>
          </a:prstGeom>
          <a:noFill/>
        </p:spPr>
        <p:txBody>
          <a:bodyPr wrap="square">
            <a:spAutoFit/>
          </a:bodyPr>
          <a:lstStyle/>
          <a:p>
            <a:r>
              <a:rPr lang="tr-TR" dirty="0"/>
              <a:t>[</a:t>
            </a:r>
            <a:r>
              <a:rPr lang="tr-TR" dirty="0">
                <a:solidFill>
                  <a:srgbClr val="FFFF00"/>
                </a:solidFill>
              </a:rPr>
              <a:t>9</a:t>
            </a:r>
            <a:r>
              <a:rPr lang="tr-TR" dirty="0"/>
              <a:t> 1 </a:t>
            </a:r>
            <a:r>
              <a:rPr lang="tr-TR" dirty="0">
                <a:solidFill>
                  <a:srgbClr val="FF0000"/>
                </a:solidFill>
              </a:rPr>
              <a:t>6</a:t>
            </a:r>
            <a:r>
              <a:rPr lang="tr-TR" dirty="0"/>
              <a:t> 7 3 0 5] [2 8 4]</a:t>
            </a:r>
          </a:p>
          <a:p>
            <a:r>
              <a:rPr lang="tr-TR" dirty="0"/>
              <a:t>[2 </a:t>
            </a:r>
            <a:r>
              <a:rPr lang="tr-TR" dirty="0">
                <a:solidFill>
                  <a:srgbClr val="FFFF00"/>
                </a:solidFill>
              </a:rPr>
              <a:t>9</a:t>
            </a:r>
            <a:r>
              <a:rPr lang="tr-TR" dirty="0"/>
              <a:t> 8 0 </a:t>
            </a:r>
            <a:r>
              <a:rPr lang="tr-TR" dirty="0">
                <a:solidFill>
                  <a:srgbClr val="FF0000"/>
                </a:solidFill>
              </a:rPr>
              <a:t>6</a:t>
            </a:r>
            <a:r>
              <a:rPr lang="tr-TR" dirty="0"/>
              <a:t> 7 4] [3 5 1]</a:t>
            </a:r>
          </a:p>
          <a:p>
            <a:r>
              <a:rPr lang="tr-TR" dirty="0"/>
              <a:t>[4 5 1 0 </a:t>
            </a:r>
            <a:r>
              <a:rPr lang="tr-TR" dirty="0">
                <a:solidFill>
                  <a:srgbClr val="FF0000"/>
                </a:solidFill>
              </a:rPr>
              <a:t>6</a:t>
            </a:r>
            <a:r>
              <a:rPr lang="tr-TR" dirty="0"/>
              <a:t> </a:t>
            </a:r>
            <a:r>
              <a:rPr lang="tr-TR" dirty="0">
                <a:solidFill>
                  <a:srgbClr val="FFFF00"/>
                </a:solidFill>
              </a:rPr>
              <a:t>9</a:t>
            </a:r>
            <a:r>
              <a:rPr lang="tr-TR" dirty="0"/>
              <a:t> 7] [2 3 8]</a:t>
            </a:r>
          </a:p>
          <a:p>
            <a:r>
              <a:rPr lang="tr-TR" dirty="0"/>
              <a:t>[2 7 5 8 0 3 4] [6 1 9]</a:t>
            </a:r>
          </a:p>
          <a:p>
            <a:r>
              <a:rPr lang="tr-TR" dirty="0"/>
              <a:t>[4 1 0 </a:t>
            </a:r>
            <a:r>
              <a:rPr lang="tr-TR" dirty="0">
                <a:solidFill>
                  <a:srgbClr val="FF0000"/>
                </a:solidFill>
              </a:rPr>
              <a:t>6</a:t>
            </a:r>
            <a:r>
              <a:rPr lang="tr-TR" dirty="0"/>
              <a:t> 8 </a:t>
            </a:r>
            <a:r>
              <a:rPr lang="tr-TR" dirty="0">
                <a:solidFill>
                  <a:srgbClr val="FFFF00"/>
                </a:solidFill>
              </a:rPr>
              <a:t>9</a:t>
            </a:r>
            <a:r>
              <a:rPr lang="tr-TR" dirty="0"/>
              <a:t> 3] [5 2 7]</a:t>
            </a:r>
          </a:p>
        </p:txBody>
      </p:sp>
    </p:spTree>
    <p:extLst>
      <p:ext uri="{BB962C8B-B14F-4D97-AF65-F5344CB8AC3E}">
        <p14:creationId xmlns:p14="http://schemas.microsoft.com/office/powerpoint/2010/main" val="36915669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 </a:t>
            </a:r>
          </a:p>
        </p:txBody>
      </p:sp>
      <p:pic>
        <p:nvPicPr>
          <p:cNvPr id="5" name="Resim 4">
            <a:extLst>
              <a:ext uri="{FF2B5EF4-FFF2-40B4-BE49-F238E27FC236}">
                <a16:creationId xmlns:a16="http://schemas.microsoft.com/office/drawing/2014/main" id="{68E8E649-AE57-3577-684E-71DAADCDFD6F}"/>
              </a:ext>
            </a:extLst>
          </p:cNvPr>
          <p:cNvPicPr>
            <a:picLocks noChangeAspect="1"/>
          </p:cNvPicPr>
          <p:nvPr/>
        </p:nvPicPr>
        <p:blipFill>
          <a:blip r:embed="rId2"/>
          <a:stretch>
            <a:fillRect/>
          </a:stretch>
        </p:blipFill>
        <p:spPr>
          <a:xfrm>
            <a:off x="341119" y="1004968"/>
            <a:ext cx="8401050" cy="3257550"/>
          </a:xfrm>
          <a:prstGeom prst="rect">
            <a:avLst/>
          </a:prstGeom>
        </p:spPr>
      </p:pic>
      <p:sp>
        <p:nvSpPr>
          <p:cNvPr id="6" name="Metin kutusu 5">
            <a:extLst>
              <a:ext uri="{FF2B5EF4-FFF2-40B4-BE49-F238E27FC236}">
                <a16:creationId xmlns:a16="http://schemas.microsoft.com/office/drawing/2014/main" id="{1158177C-4790-E4D4-4639-4824ADEAA04C}"/>
              </a:ext>
            </a:extLst>
          </p:cNvPr>
          <p:cNvSpPr txBox="1"/>
          <p:nvPr/>
        </p:nvSpPr>
        <p:spPr>
          <a:xfrm>
            <a:off x="4029559" y="3432874"/>
            <a:ext cx="338554" cy="369332"/>
          </a:xfrm>
          <a:prstGeom prst="rect">
            <a:avLst/>
          </a:prstGeom>
          <a:noFill/>
        </p:spPr>
        <p:txBody>
          <a:bodyPr wrap="none" rtlCol="0">
            <a:spAutoFit/>
          </a:bodyPr>
          <a:lstStyle/>
          <a:p>
            <a:r>
              <a:rPr lang="tr-TR" dirty="0">
                <a:solidFill>
                  <a:schemeClr val="bg1"/>
                </a:solidFill>
              </a:rPr>
              <a:t>F</a:t>
            </a:r>
          </a:p>
        </p:txBody>
      </p:sp>
      <p:sp>
        <p:nvSpPr>
          <p:cNvPr id="7" name="Metin kutusu 6">
            <a:extLst>
              <a:ext uri="{FF2B5EF4-FFF2-40B4-BE49-F238E27FC236}">
                <a16:creationId xmlns:a16="http://schemas.microsoft.com/office/drawing/2014/main" id="{901EB3F2-A631-73B2-D198-337419F00977}"/>
              </a:ext>
            </a:extLst>
          </p:cNvPr>
          <p:cNvSpPr txBox="1"/>
          <p:nvPr/>
        </p:nvSpPr>
        <p:spPr>
          <a:xfrm>
            <a:off x="6989736" y="3432874"/>
            <a:ext cx="351378" cy="369332"/>
          </a:xfrm>
          <a:prstGeom prst="rect">
            <a:avLst/>
          </a:prstGeom>
          <a:noFill/>
        </p:spPr>
        <p:txBody>
          <a:bodyPr wrap="none" rtlCol="0">
            <a:spAutoFit/>
          </a:bodyPr>
          <a:lstStyle/>
          <a:p>
            <a:r>
              <a:rPr lang="tr-TR" dirty="0">
                <a:solidFill>
                  <a:schemeClr val="bg1"/>
                </a:solidFill>
              </a:rPr>
              <a:t>T</a:t>
            </a:r>
          </a:p>
        </p:txBody>
      </p:sp>
      <p:sp>
        <p:nvSpPr>
          <p:cNvPr id="8" name="Metin kutusu 7">
            <a:extLst>
              <a:ext uri="{FF2B5EF4-FFF2-40B4-BE49-F238E27FC236}">
                <a16:creationId xmlns:a16="http://schemas.microsoft.com/office/drawing/2014/main" id="{23C2D26B-99C7-B6FD-3EAE-18DDACBF2A07}"/>
              </a:ext>
            </a:extLst>
          </p:cNvPr>
          <p:cNvSpPr txBox="1"/>
          <p:nvPr/>
        </p:nvSpPr>
        <p:spPr>
          <a:xfrm>
            <a:off x="2557220" y="1914040"/>
            <a:ext cx="338554" cy="369332"/>
          </a:xfrm>
          <a:prstGeom prst="rect">
            <a:avLst/>
          </a:prstGeom>
          <a:noFill/>
        </p:spPr>
        <p:txBody>
          <a:bodyPr wrap="none" rtlCol="0">
            <a:spAutoFit/>
          </a:bodyPr>
          <a:lstStyle/>
          <a:p>
            <a:r>
              <a:rPr lang="tr-TR" dirty="0">
                <a:solidFill>
                  <a:schemeClr val="bg1"/>
                </a:solidFill>
              </a:rPr>
              <a:t>F</a:t>
            </a:r>
          </a:p>
        </p:txBody>
      </p:sp>
      <p:sp>
        <p:nvSpPr>
          <p:cNvPr id="9" name="Metin kutusu 8">
            <a:extLst>
              <a:ext uri="{FF2B5EF4-FFF2-40B4-BE49-F238E27FC236}">
                <a16:creationId xmlns:a16="http://schemas.microsoft.com/office/drawing/2014/main" id="{1DE42CE5-1F4F-A7E8-58F0-3D9D7B5BBC66}"/>
              </a:ext>
            </a:extLst>
          </p:cNvPr>
          <p:cNvSpPr txBox="1"/>
          <p:nvPr/>
        </p:nvSpPr>
        <p:spPr>
          <a:xfrm>
            <a:off x="2544396" y="2903613"/>
            <a:ext cx="351378" cy="369332"/>
          </a:xfrm>
          <a:prstGeom prst="rect">
            <a:avLst/>
          </a:prstGeom>
          <a:noFill/>
        </p:spPr>
        <p:txBody>
          <a:bodyPr wrap="none" rtlCol="0">
            <a:spAutoFit/>
          </a:bodyPr>
          <a:lstStyle/>
          <a:p>
            <a:r>
              <a:rPr lang="tr-TR" dirty="0">
                <a:solidFill>
                  <a:schemeClr val="bg1"/>
                </a:solidFill>
              </a:rPr>
              <a:t>T</a:t>
            </a:r>
          </a:p>
        </p:txBody>
      </p:sp>
    </p:spTree>
    <p:extLst>
      <p:ext uri="{BB962C8B-B14F-4D97-AF65-F5344CB8AC3E}">
        <p14:creationId xmlns:p14="http://schemas.microsoft.com/office/powerpoint/2010/main" val="9748801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534572" y="0"/>
            <a:ext cx="7621137" cy="875049"/>
          </a:xfrm>
        </p:spPr>
        <p:txBody>
          <a:bodyPr>
            <a:normAutofit/>
          </a:bodyPr>
          <a:lstStyle/>
          <a:p>
            <a:r>
              <a:rPr lang="tr-TR" sz="2000" dirty="0"/>
              <a:t>Model Başarım Ölçütleri- ConfusionMatrix.py</a:t>
            </a:r>
          </a:p>
        </p:txBody>
      </p:sp>
      <p:sp>
        <p:nvSpPr>
          <p:cNvPr id="5" name="TextBox 4">
            <a:extLst>
              <a:ext uri="{FF2B5EF4-FFF2-40B4-BE49-F238E27FC236}">
                <a16:creationId xmlns:a16="http://schemas.microsoft.com/office/drawing/2014/main" id="{2222A14D-914E-5E15-4B8D-47E924829CA4}"/>
              </a:ext>
            </a:extLst>
          </p:cNvPr>
          <p:cNvSpPr txBox="1"/>
          <p:nvPr/>
        </p:nvSpPr>
        <p:spPr>
          <a:xfrm>
            <a:off x="471268" y="661079"/>
            <a:ext cx="5409027" cy="3785652"/>
          </a:xfrm>
          <a:prstGeom prst="rect">
            <a:avLst/>
          </a:prstGeom>
          <a:noFill/>
        </p:spPr>
        <p:txBody>
          <a:bodyPr wrap="square">
            <a:spAutoFit/>
          </a:bodyPr>
          <a:lstStyle/>
          <a:p>
            <a:r>
              <a:rPr lang="tr-TR" sz="1200" dirty="0" err="1">
                <a:latin typeface="Courier New" panose="02070309020205020404" pitchFamily="49" charset="0"/>
                <a:cs typeface="Courier New" panose="02070309020205020404" pitchFamily="49" charset="0"/>
              </a:rPr>
              <a:t>from</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sklearn.metrics</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import</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confusion_matrix</a:t>
            </a:r>
            <a:endParaRPr lang="tr-TR" sz="1200" dirty="0">
              <a:latin typeface="Courier New" panose="02070309020205020404" pitchFamily="49" charset="0"/>
              <a:cs typeface="Courier New" panose="02070309020205020404" pitchFamily="49" charset="0"/>
            </a:endParaRPr>
          </a:p>
          <a:p>
            <a:r>
              <a:rPr lang="tr-TR" sz="1200" dirty="0" err="1">
                <a:latin typeface="Courier New" panose="02070309020205020404" pitchFamily="49" charset="0"/>
                <a:cs typeface="Courier New" panose="02070309020205020404" pitchFamily="49" charset="0"/>
              </a:rPr>
              <a:t>import</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numpy</a:t>
            </a:r>
            <a:r>
              <a:rPr lang="tr-TR" sz="1200" dirty="0">
                <a:latin typeface="Courier New" panose="02070309020205020404" pitchFamily="49" charset="0"/>
                <a:cs typeface="Courier New" panose="02070309020205020404" pitchFamily="49" charset="0"/>
              </a:rPr>
              <a:t> as </a:t>
            </a:r>
            <a:r>
              <a:rPr lang="tr-TR" sz="1200" dirty="0" err="1">
                <a:latin typeface="Courier New" panose="02070309020205020404" pitchFamily="49" charset="0"/>
                <a:cs typeface="Courier New" panose="02070309020205020404" pitchFamily="49" charset="0"/>
              </a:rPr>
              <a:t>np</a:t>
            </a:r>
            <a:endParaRPr lang="tr-TR" sz="1200" dirty="0">
              <a:latin typeface="Courier New" panose="02070309020205020404" pitchFamily="49" charset="0"/>
              <a:cs typeface="Courier New" panose="02070309020205020404" pitchFamily="49" charset="0"/>
            </a:endParaRPr>
          </a:p>
          <a:p>
            <a:r>
              <a:rPr lang="tr-TR" sz="1200" dirty="0" err="1">
                <a:latin typeface="Courier New" panose="02070309020205020404" pitchFamily="49" charset="0"/>
                <a:cs typeface="Courier New" panose="02070309020205020404" pitchFamily="49" charset="0"/>
              </a:rPr>
              <a:t>import</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seaborn</a:t>
            </a:r>
            <a:r>
              <a:rPr lang="tr-TR" sz="1200" dirty="0">
                <a:latin typeface="Courier New" panose="02070309020205020404" pitchFamily="49" charset="0"/>
                <a:cs typeface="Courier New" panose="02070309020205020404" pitchFamily="49" charset="0"/>
              </a:rPr>
              <a:t> as </a:t>
            </a:r>
            <a:r>
              <a:rPr lang="tr-TR" sz="1200" dirty="0" err="1">
                <a:latin typeface="Courier New" panose="02070309020205020404" pitchFamily="49" charset="0"/>
                <a:cs typeface="Courier New" panose="02070309020205020404" pitchFamily="49" charset="0"/>
              </a:rPr>
              <a:t>sns</a:t>
            </a:r>
            <a:endParaRPr lang="tr-TR" sz="1200" dirty="0">
              <a:latin typeface="Courier New" panose="02070309020205020404" pitchFamily="49" charset="0"/>
              <a:cs typeface="Courier New" panose="02070309020205020404" pitchFamily="49" charset="0"/>
            </a:endParaRPr>
          </a:p>
          <a:p>
            <a:endParaRPr lang="tr-TR" sz="1200" dirty="0">
              <a:latin typeface="Courier New" panose="02070309020205020404" pitchFamily="49" charset="0"/>
              <a:cs typeface="Courier New" panose="02070309020205020404" pitchFamily="49" charset="0"/>
            </a:endParaRPr>
          </a:p>
          <a:p>
            <a:r>
              <a:rPr lang="tr-TR" sz="1200" dirty="0" err="1">
                <a:latin typeface="Courier New" panose="02070309020205020404" pitchFamily="49" charset="0"/>
                <a:cs typeface="Courier New" panose="02070309020205020404" pitchFamily="49" charset="0"/>
              </a:rPr>
              <a:t>y_test</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np.array</a:t>
            </a:r>
            <a:r>
              <a:rPr lang="tr-TR" sz="1200" dirty="0">
                <a:latin typeface="Courier New" panose="02070309020205020404" pitchFamily="49" charset="0"/>
                <a:cs typeface="Courier New" panose="02070309020205020404" pitchFamily="49" charset="0"/>
              </a:rPr>
              <a:t>([1,0,1,0,1,0,1])</a:t>
            </a:r>
          </a:p>
          <a:p>
            <a:r>
              <a:rPr lang="tr-TR" sz="1200" dirty="0" err="1">
                <a:latin typeface="Courier New" panose="02070309020205020404" pitchFamily="49" charset="0"/>
                <a:cs typeface="Courier New" panose="02070309020205020404" pitchFamily="49" charset="0"/>
              </a:rPr>
              <a:t>y_pred</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np.array</a:t>
            </a:r>
            <a:r>
              <a:rPr lang="tr-TR" sz="1200" dirty="0">
                <a:latin typeface="Courier New" panose="02070309020205020404" pitchFamily="49" charset="0"/>
                <a:cs typeface="Courier New" panose="02070309020205020404" pitchFamily="49" charset="0"/>
              </a:rPr>
              <a:t>([1,1,1,0,0,0,1])</a:t>
            </a:r>
          </a:p>
          <a:p>
            <a:r>
              <a:rPr lang="tr-TR" sz="1200" dirty="0" err="1">
                <a:latin typeface="Courier New" panose="02070309020205020404" pitchFamily="49" charset="0"/>
                <a:cs typeface="Courier New" panose="02070309020205020404" pitchFamily="49" charset="0"/>
              </a:rPr>
              <a:t>cf_matrix</a:t>
            </a:r>
            <a:r>
              <a:rPr lang="tr-TR" sz="1200" dirty="0">
                <a:latin typeface="Courier New" panose="02070309020205020404" pitchFamily="49" charset="0"/>
                <a:cs typeface="Courier New" panose="02070309020205020404" pitchFamily="49" charset="0"/>
              </a:rPr>
              <a:t> = </a:t>
            </a:r>
            <a:r>
              <a:rPr lang="tr-TR" sz="1200" dirty="0" err="1">
                <a:latin typeface="Courier New" panose="02070309020205020404" pitchFamily="49" charset="0"/>
                <a:cs typeface="Courier New" panose="02070309020205020404" pitchFamily="49" charset="0"/>
              </a:rPr>
              <a:t>confusion_matrix</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y_test</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y_pred</a:t>
            </a:r>
            <a:r>
              <a:rPr lang="tr-TR" sz="1200" dirty="0">
                <a:latin typeface="Courier New" panose="02070309020205020404" pitchFamily="49" charset="0"/>
                <a:cs typeface="Courier New" panose="02070309020205020404" pitchFamily="49" charset="0"/>
              </a:rPr>
              <a:t>)</a:t>
            </a:r>
          </a:p>
          <a:p>
            <a:r>
              <a:rPr lang="tr-TR" sz="1200" dirty="0" err="1">
                <a:latin typeface="Courier New" panose="02070309020205020404" pitchFamily="49" charset="0"/>
                <a:cs typeface="Courier New" panose="02070309020205020404" pitchFamily="49" charset="0"/>
              </a:rPr>
              <a:t>print</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cf_matrix</a:t>
            </a:r>
            <a:r>
              <a:rPr lang="tr-TR" sz="1200" dirty="0">
                <a:latin typeface="Courier New" panose="02070309020205020404" pitchFamily="49" charset="0"/>
                <a:cs typeface="Courier New" panose="02070309020205020404" pitchFamily="49" charset="0"/>
              </a:rPr>
              <a:t>)</a:t>
            </a:r>
          </a:p>
          <a:p>
            <a:endParaRPr lang="tr-TR" sz="1200" dirty="0">
              <a:latin typeface="Courier New" panose="02070309020205020404" pitchFamily="49" charset="0"/>
              <a:cs typeface="Courier New" panose="02070309020205020404" pitchFamily="49" charset="0"/>
            </a:endParaRPr>
          </a:p>
          <a:p>
            <a:endParaRPr lang="tr-TR" sz="1200" dirty="0">
              <a:latin typeface="Courier New" panose="02070309020205020404" pitchFamily="49" charset="0"/>
              <a:cs typeface="Courier New" panose="02070309020205020404" pitchFamily="49" charset="0"/>
            </a:endParaRPr>
          </a:p>
          <a:p>
            <a:endParaRPr lang="tr-TR" sz="1200" dirty="0">
              <a:latin typeface="Courier New" panose="02070309020205020404" pitchFamily="49" charset="0"/>
              <a:cs typeface="Courier New" panose="02070309020205020404" pitchFamily="49" charset="0"/>
            </a:endParaRPr>
          </a:p>
          <a:p>
            <a:r>
              <a:rPr lang="tr-TR" sz="1200" dirty="0" err="1">
                <a:latin typeface="Courier New" panose="02070309020205020404" pitchFamily="49" charset="0"/>
                <a:cs typeface="Courier New" panose="02070309020205020404" pitchFamily="49" charset="0"/>
              </a:rPr>
              <a:t>ax</a:t>
            </a:r>
            <a:r>
              <a:rPr lang="tr-TR" sz="1200" dirty="0">
                <a:latin typeface="Courier New" panose="02070309020205020404" pitchFamily="49" charset="0"/>
                <a:cs typeface="Courier New" panose="02070309020205020404" pitchFamily="49" charset="0"/>
              </a:rPr>
              <a:t> = </a:t>
            </a:r>
            <a:r>
              <a:rPr lang="tr-TR" sz="1200" dirty="0" err="1">
                <a:latin typeface="Courier New" panose="02070309020205020404" pitchFamily="49" charset="0"/>
                <a:cs typeface="Courier New" panose="02070309020205020404" pitchFamily="49" charset="0"/>
              </a:rPr>
              <a:t>sns.heatmap</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cf_matrix</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annot</a:t>
            </a:r>
            <a:r>
              <a:rPr lang="tr-TR" sz="1200" dirty="0">
                <a:latin typeface="Courier New" panose="02070309020205020404" pitchFamily="49" charset="0"/>
                <a:cs typeface="Courier New" panose="02070309020205020404" pitchFamily="49" charset="0"/>
              </a:rPr>
              <a:t>=True, </a:t>
            </a:r>
            <a:r>
              <a:rPr lang="tr-TR" sz="1200" dirty="0" err="1">
                <a:latin typeface="Courier New" panose="02070309020205020404" pitchFamily="49" charset="0"/>
                <a:cs typeface="Courier New" panose="02070309020205020404" pitchFamily="49" charset="0"/>
              </a:rPr>
              <a:t>cmap</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viridis</a:t>
            </a:r>
            <a:r>
              <a:rPr lang="tr-TR" sz="1200" dirty="0">
                <a:latin typeface="Courier New" panose="02070309020205020404" pitchFamily="49" charset="0"/>
                <a:cs typeface="Courier New" panose="02070309020205020404" pitchFamily="49" charset="0"/>
              </a:rPr>
              <a:t>')</a:t>
            </a:r>
          </a:p>
          <a:p>
            <a:endParaRPr lang="tr-TR" sz="1200" dirty="0">
              <a:latin typeface="Courier New" panose="02070309020205020404" pitchFamily="49" charset="0"/>
              <a:cs typeface="Courier New" panose="02070309020205020404" pitchFamily="49" charset="0"/>
            </a:endParaRPr>
          </a:p>
          <a:p>
            <a:r>
              <a:rPr lang="tr-TR" sz="1200" dirty="0" err="1">
                <a:latin typeface="Courier New" panose="02070309020205020404" pitchFamily="49" charset="0"/>
                <a:cs typeface="Courier New" panose="02070309020205020404" pitchFamily="49" charset="0"/>
              </a:rPr>
              <a:t>ax.set_title</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Confusion</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Matrix</a:t>
            </a:r>
            <a:r>
              <a:rPr lang="tr-TR" sz="1200" dirty="0">
                <a:latin typeface="Courier New" panose="02070309020205020404" pitchFamily="49" charset="0"/>
                <a:cs typeface="Courier New" panose="02070309020205020404" pitchFamily="49" charset="0"/>
              </a:rPr>
              <a:t>\n\n');</a:t>
            </a:r>
          </a:p>
          <a:p>
            <a:r>
              <a:rPr lang="tr-TR" sz="1200" dirty="0" err="1">
                <a:latin typeface="Courier New" panose="02070309020205020404" pitchFamily="49" charset="0"/>
                <a:cs typeface="Courier New" panose="02070309020205020404" pitchFamily="49" charset="0"/>
              </a:rPr>
              <a:t>ax.set_xlabel</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nPredicted</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Values</a:t>
            </a:r>
            <a:r>
              <a:rPr lang="tr-TR" sz="1200" dirty="0">
                <a:latin typeface="Courier New" panose="02070309020205020404" pitchFamily="49" charset="0"/>
                <a:cs typeface="Courier New" panose="02070309020205020404" pitchFamily="49" charset="0"/>
              </a:rPr>
              <a:t>')</a:t>
            </a:r>
          </a:p>
          <a:p>
            <a:r>
              <a:rPr lang="tr-TR" sz="1200" dirty="0" err="1">
                <a:latin typeface="Courier New" panose="02070309020205020404" pitchFamily="49" charset="0"/>
                <a:cs typeface="Courier New" panose="02070309020205020404" pitchFamily="49" charset="0"/>
              </a:rPr>
              <a:t>ax.set_ylabel</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Actual</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Values</a:t>
            </a:r>
            <a:r>
              <a:rPr lang="tr-TR" sz="1200" dirty="0">
                <a:latin typeface="Courier New" panose="02070309020205020404" pitchFamily="49" charset="0"/>
                <a:cs typeface="Courier New" panose="02070309020205020404" pitchFamily="49" charset="0"/>
              </a:rPr>
              <a:t> ');</a:t>
            </a:r>
          </a:p>
          <a:p>
            <a:endParaRPr lang="tr-TR" sz="1200" dirty="0">
              <a:latin typeface="Courier New" panose="02070309020205020404" pitchFamily="49" charset="0"/>
              <a:cs typeface="Courier New" panose="02070309020205020404" pitchFamily="49" charset="0"/>
            </a:endParaRPr>
          </a:p>
          <a:p>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Ticket</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labels</a:t>
            </a:r>
            <a:r>
              <a:rPr lang="tr-TR" sz="1200" dirty="0">
                <a:latin typeface="Courier New" panose="02070309020205020404" pitchFamily="49" charset="0"/>
                <a:cs typeface="Courier New" panose="02070309020205020404" pitchFamily="49" charset="0"/>
              </a:rPr>
              <a:t> - </a:t>
            </a:r>
            <a:r>
              <a:rPr lang="tr-TR" sz="1200" dirty="0" err="1">
                <a:latin typeface="Courier New" panose="02070309020205020404" pitchFamily="49" charset="0"/>
                <a:cs typeface="Courier New" panose="02070309020205020404" pitchFamily="49" charset="0"/>
              </a:rPr>
              <a:t>List</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must</a:t>
            </a:r>
            <a:r>
              <a:rPr lang="tr-TR" sz="1200" dirty="0">
                <a:latin typeface="Courier New" panose="02070309020205020404" pitchFamily="49" charset="0"/>
                <a:cs typeface="Courier New" panose="02070309020205020404" pitchFamily="49" charset="0"/>
              </a:rPr>
              <a:t> be in </a:t>
            </a:r>
            <a:r>
              <a:rPr lang="tr-TR" sz="1200" dirty="0" err="1">
                <a:latin typeface="Courier New" panose="02070309020205020404" pitchFamily="49" charset="0"/>
                <a:cs typeface="Courier New" panose="02070309020205020404" pitchFamily="49" charset="0"/>
              </a:rPr>
              <a:t>alphabetical</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order</a:t>
            </a:r>
            <a:endParaRPr lang="tr-TR" sz="1200" dirty="0">
              <a:latin typeface="Courier New" panose="02070309020205020404" pitchFamily="49" charset="0"/>
              <a:cs typeface="Courier New" panose="02070309020205020404" pitchFamily="49" charset="0"/>
            </a:endParaRPr>
          </a:p>
          <a:p>
            <a:r>
              <a:rPr lang="tr-TR" sz="1200" dirty="0" err="1">
                <a:latin typeface="Courier New" panose="02070309020205020404" pitchFamily="49" charset="0"/>
                <a:cs typeface="Courier New" panose="02070309020205020404" pitchFamily="49" charset="0"/>
              </a:rPr>
              <a:t>ax.xaxis.set_ticklabels</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False</a:t>
            </a:r>
            <a:r>
              <a:rPr lang="tr-TR" sz="1200" dirty="0">
                <a:latin typeface="Courier New" panose="02070309020205020404" pitchFamily="49" charset="0"/>
                <a:cs typeface="Courier New" panose="02070309020205020404" pitchFamily="49" charset="0"/>
              </a:rPr>
              <a:t>','True'])</a:t>
            </a:r>
          </a:p>
          <a:p>
            <a:r>
              <a:rPr lang="tr-TR" sz="1200" dirty="0" err="1">
                <a:latin typeface="Courier New" panose="02070309020205020404" pitchFamily="49" charset="0"/>
                <a:cs typeface="Courier New" panose="02070309020205020404" pitchFamily="49" charset="0"/>
              </a:rPr>
              <a:t>ax.yaxis.set_ticklabels</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False</a:t>
            </a:r>
            <a:r>
              <a:rPr lang="tr-TR" sz="1200" dirty="0">
                <a:latin typeface="Courier New" panose="02070309020205020404" pitchFamily="49" charset="0"/>
                <a:cs typeface="Courier New" panose="02070309020205020404" pitchFamily="49" charset="0"/>
              </a:rPr>
              <a:t>','True'])</a:t>
            </a:r>
          </a:p>
        </p:txBody>
      </p:sp>
      <p:pic>
        <p:nvPicPr>
          <p:cNvPr id="7" name="Picture 6">
            <a:extLst>
              <a:ext uri="{FF2B5EF4-FFF2-40B4-BE49-F238E27FC236}">
                <a16:creationId xmlns:a16="http://schemas.microsoft.com/office/drawing/2014/main" id="{75139F8F-FBB2-C3B5-01F7-9E035EA2ADD1}"/>
              </a:ext>
            </a:extLst>
          </p:cNvPr>
          <p:cNvPicPr>
            <a:picLocks noChangeAspect="1"/>
          </p:cNvPicPr>
          <p:nvPr/>
        </p:nvPicPr>
        <p:blipFill>
          <a:blip r:embed="rId2"/>
          <a:stretch>
            <a:fillRect/>
          </a:stretch>
        </p:blipFill>
        <p:spPr>
          <a:xfrm>
            <a:off x="5655438" y="661079"/>
            <a:ext cx="3371625" cy="2916000"/>
          </a:xfrm>
          <a:prstGeom prst="rect">
            <a:avLst/>
          </a:prstGeom>
        </p:spPr>
      </p:pic>
    </p:spTree>
    <p:extLst>
      <p:ext uri="{BB962C8B-B14F-4D97-AF65-F5344CB8AC3E}">
        <p14:creationId xmlns:p14="http://schemas.microsoft.com/office/powerpoint/2010/main" val="11260399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534572" y="0"/>
            <a:ext cx="7621137" cy="875049"/>
          </a:xfrm>
        </p:spPr>
        <p:txBody>
          <a:bodyPr>
            <a:normAutofit/>
          </a:bodyPr>
          <a:lstStyle/>
          <a:p>
            <a:r>
              <a:rPr lang="tr-TR" sz="2000" dirty="0"/>
              <a:t>Model Başarım Ölçütleri- ConfusionMatrix1.py</a:t>
            </a:r>
          </a:p>
        </p:txBody>
      </p:sp>
      <p:sp>
        <p:nvSpPr>
          <p:cNvPr id="5" name="TextBox 4">
            <a:extLst>
              <a:ext uri="{FF2B5EF4-FFF2-40B4-BE49-F238E27FC236}">
                <a16:creationId xmlns:a16="http://schemas.microsoft.com/office/drawing/2014/main" id="{2222A14D-914E-5E15-4B8D-47E924829CA4}"/>
              </a:ext>
            </a:extLst>
          </p:cNvPr>
          <p:cNvSpPr txBox="1"/>
          <p:nvPr/>
        </p:nvSpPr>
        <p:spPr>
          <a:xfrm>
            <a:off x="180983" y="707343"/>
            <a:ext cx="8890446" cy="2893100"/>
          </a:xfrm>
          <a:prstGeom prst="rect">
            <a:avLst/>
          </a:prstGeom>
          <a:noFill/>
        </p:spPr>
        <p:txBody>
          <a:bodyPr wrap="square">
            <a:spAutoFit/>
          </a:bodyPr>
          <a:lstStyle/>
          <a:p>
            <a:r>
              <a:rPr lang="tr-TR" sz="1400" dirty="0" err="1">
                <a:latin typeface="Courier New" panose="02070309020205020404" pitchFamily="49" charset="0"/>
                <a:cs typeface="Courier New" panose="02070309020205020404" pitchFamily="49" charset="0"/>
              </a:rPr>
              <a:t>from</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sklearn</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metrics</a:t>
            </a:r>
            <a:endParaRPr lang="tr-TR" sz="1400" dirty="0">
              <a:latin typeface="Courier New" panose="02070309020205020404" pitchFamily="49" charset="0"/>
              <a:cs typeface="Courier New" panose="02070309020205020404" pitchFamily="49" charset="0"/>
            </a:endParaRPr>
          </a:p>
          <a:p>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numpy</a:t>
            </a:r>
            <a:r>
              <a:rPr lang="tr-TR" sz="1400" dirty="0">
                <a:latin typeface="Courier New" panose="02070309020205020404" pitchFamily="49" charset="0"/>
                <a:cs typeface="Courier New" panose="02070309020205020404" pitchFamily="49" charset="0"/>
              </a:rPr>
              <a:t> as </a:t>
            </a:r>
            <a:r>
              <a:rPr lang="tr-TR" sz="1400" dirty="0" err="1">
                <a:latin typeface="Courier New" panose="02070309020205020404" pitchFamily="49" charset="0"/>
                <a:cs typeface="Courier New" panose="02070309020205020404" pitchFamily="49" charset="0"/>
              </a:rPr>
              <a:t>np</a:t>
            </a:r>
            <a:endParaRPr lang="tr-TR" sz="1400" dirty="0">
              <a:latin typeface="Courier New" panose="02070309020205020404" pitchFamily="49" charset="0"/>
              <a:cs typeface="Courier New" panose="02070309020205020404" pitchFamily="49" charset="0"/>
            </a:endParaRPr>
          </a:p>
          <a:p>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matplotlib.pyplot</a:t>
            </a:r>
            <a:r>
              <a:rPr lang="tr-TR" sz="1400" dirty="0">
                <a:latin typeface="Courier New" panose="02070309020205020404" pitchFamily="49" charset="0"/>
                <a:cs typeface="Courier New" panose="02070309020205020404" pitchFamily="49" charset="0"/>
              </a:rPr>
              <a:t> as </a:t>
            </a:r>
            <a:r>
              <a:rPr lang="tr-TR" sz="1400" dirty="0" err="1">
                <a:latin typeface="Courier New" panose="02070309020205020404" pitchFamily="49" charset="0"/>
                <a:cs typeface="Courier New" panose="02070309020205020404" pitchFamily="49" charset="0"/>
              </a:rPr>
              <a:t>plt</a:t>
            </a:r>
            <a:endParaRPr lang="tr-TR" sz="1400" dirty="0">
              <a:latin typeface="Courier New" panose="02070309020205020404" pitchFamily="49" charset="0"/>
              <a:cs typeface="Courier New" panose="02070309020205020404" pitchFamily="49" charset="0"/>
            </a:endParaRPr>
          </a:p>
          <a:p>
            <a:endParaRPr lang="tr-TR" sz="1400" dirty="0">
              <a:latin typeface="Courier New" panose="02070309020205020404" pitchFamily="49" charset="0"/>
              <a:cs typeface="Courier New" panose="02070309020205020404" pitchFamily="49" charset="0"/>
            </a:endParaRPr>
          </a:p>
          <a:p>
            <a:r>
              <a:rPr lang="tr-TR" sz="1400" dirty="0" err="1">
                <a:latin typeface="Courier New" panose="02070309020205020404" pitchFamily="49" charset="0"/>
                <a:cs typeface="Courier New" panose="02070309020205020404" pitchFamily="49" charset="0"/>
              </a:rPr>
              <a:t>y_test</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np.array</a:t>
            </a:r>
            <a:r>
              <a:rPr lang="tr-TR" sz="1400" dirty="0">
                <a:latin typeface="Courier New" panose="02070309020205020404" pitchFamily="49" charset="0"/>
                <a:cs typeface="Courier New" panose="02070309020205020404" pitchFamily="49" charset="0"/>
              </a:rPr>
              <a:t>([1,0,1,0,1,0,1])</a:t>
            </a:r>
          </a:p>
          <a:p>
            <a:r>
              <a:rPr lang="tr-TR" sz="1400" dirty="0" err="1">
                <a:latin typeface="Courier New" panose="02070309020205020404" pitchFamily="49" charset="0"/>
                <a:cs typeface="Courier New" panose="02070309020205020404" pitchFamily="49" charset="0"/>
              </a:rPr>
              <a:t>y_pred</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np.array</a:t>
            </a:r>
            <a:r>
              <a:rPr lang="tr-TR" sz="1400" dirty="0">
                <a:latin typeface="Courier New" panose="02070309020205020404" pitchFamily="49" charset="0"/>
                <a:cs typeface="Courier New" panose="02070309020205020404" pitchFamily="49" charset="0"/>
              </a:rPr>
              <a:t>([1,1,1,0,0,0,1])</a:t>
            </a:r>
          </a:p>
          <a:p>
            <a:r>
              <a:rPr lang="tr-TR" sz="1400" dirty="0" err="1">
                <a:latin typeface="Courier New" panose="02070309020205020404" pitchFamily="49" charset="0"/>
                <a:cs typeface="Courier New" panose="02070309020205020404" pitchFamily="49" charset="0"/>
              </a:rPr>
              <a:t>cf_matrix</a:t>
            </a:r>
            <a:r>
              <a:rPr lang="tr-TR" sz="1400" dirty="0">
                <a:latin typeface="Courier New" panose="02070309020205020404" pitchFamily="49" charset="0"/>
                <a:cs typeface="Courier New" panose="02070309020205020404" pitchFamily="49" charset="0"/>
              </a:rPr>
              <a:t> = </a:t>
            </a:r>
            <a:r>
              <a:rPr lang="tr-TR" sz="1400" dirty="0" err="1">
                <a:latin typeface="Courier New" panose="02070309020205020404" pitchFamily="49" charset="0"/>
                <a:cs typeface="Courier New" panose="02070309020205020404" pitchFamily="49" charset="0"/>
              </a:rPr>
              <a:t>metrics.confusion_matrix</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y_test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y_pred</a:t>
            </a:r>
            <a:r>
              <a:rPr lang="tr-TR" sz="1400" dirty="0">
                <a:latin typeface="Courier New" panose="02070309020205020404" pitchFamily="49" charset="0"/>
                <a:cs typeface="Courier New" panose="02070309020205020404" pitchFamily="49" charset="0"/>
              </a:rPr>
              <a:t>)</a:t>
            </a:r>
          </a:p>
          <a:p>
            <a:r>
              <a:rPr lang="tr-TR" sz="1400" dirty="0" err="1">
                <a:latin typeface="Courier New" panose="02070309020205020404" pitchFamily="49" charset="0"/>
                <a:cs typeface="Courier New" panose="02070309020205020404" pitchFamily="49" charset="0"/>
              </a:rPr>
              <a:t>print</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cf_matrix</a:t>
            </a:r>
            <a:r>
              <a:rPr lang="tr-TR" sz="1400" dirty="0">
                <a:latin typeface="Courier New" panose="02070309020205020404" pitchFamily="49" charset="0"/>
                <a:cs typeface="Courier New" panose="02070309020205020404" pitchFamily="49" charset="0"/>
              </a:rPr>
              <a:t>)</a:t>
            </a:r>
          </a:p>
          <a:p>
            <a:endParaRPr lang="tr-TR" sz="1400" dirty="0">
              <a:latin typeface="Courier New" panose="02070309020205020404" pitchFamily="49" charset="0"/>
              <a:cs typeface="Courier New" panose="02070309020205020404" pitchFamily="49" charset="0"/>
            </a:endParaRPr>
          </a:p>
          <a:p>
            <a:r>
              <a:rPr lang="tr-TR" sz="1400" dirty="0" err="1">
                <a:latin typeface="Courier New" panose="02070309020205020404" pitchFamily="49" charset="0"/>
                <a:cs typeface="Courier New" panose="02070309020205020404" pitchFamily="49" charset="0"/>
              </a:rPr>
              <a:t>cm_display</a:t>
            </a:r>
            <a:r>
              <a:rPr lang="tr-TR" sz="1400" dirty="0">
                <a:latin typeface="Courier New" panose="02070309020205020404" pitchFamily="49" charset="0"/>
                <a:cs typeface="Courier New" panose="02070309020205020404" pitchFamily="49" charset="0"/>
              </a:rPr>
              <a:t> = </a:t>
            </a:r>
            <a:r>
              <a:rPr lang="tr-TR" sz="1400" dirty="0" err="1">
                <a:latin typeface="Courier New" panose="02070309020205020404" pitchFamily="49" charset="0"/>
                <a:cs typeface="Courier New" panose="02070309020205020404" pitchFamily="49" charset="0"/>
              </a:rPr>
              <a:t>metrics.ConfusionMatrixDisplay</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confusion_matrix</a:t>
            </a:r>
            <a:r>
              <a:rPr lang="tr-TR" sz="1400" dirty="0">
                <a:latin typeface="Courier New" panose="02070309020205020404" pitchFamily="49" charset="0"/>
                <a:cs typeface="Courier New" panose="02070309020205020404" pitchFamily="49" charset="0"/>
              </a:rPr>
              <a:t> = </a:t>
            </a:r>
            <a:r>
              <a:rPr lang="tr-TR" sz="1400" dirty="0" err="1">
                <a:latin typeface="Courier New" panose="02070309020205020404" pitchFamily="49" charset="0"/>
                <a:cs typeface="Courier New" panose="02070309020205020404" pitchFamily="49" charset="0"/>
              </a:rPr>
              <a:t>cf_matrix</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display_labels</a:t>
            </a:r>
            <a:r>
              <a:rPr lang="tr-TR" sz="1400" dirty="0">
                <a:latin typeface="Courier New" panose="02070309020205020404" pitchFamily="49" charset="0"/>
                <a:cs typeface="Courier New" panose="02070309020205020404" pitchFamily="49" charset="0"/>
              </a:rPr>
              <a:t> = [</a:t>
            </a:r>
            <a:r>
              <a:rPr lang="tr-TR" sz="1400" dirty="0" err="1">
                <a:latin typeface="Courier New" panose="02070309020205020404" pitchFamily="49" charset="0"/>
                <a:cs typeface="Courier New" panose="02070309020205020404" pitchFamily="49" charset="0"/>
              </a:rPr>
              <a:t>False</a:t>
            </a:r>
            <a:r>
              <a:rPr lang="tr-TR" sz="1400" dirty="0">
                <a:latin typeface="Courier New" panose="02070309020205020404" pitchFamily="49" charset="0"/>
                <a:cs typeface="Courier New" panose="02070309020205020404" pitchFamily="49" charset="0"/>
              </a:rPr>
              <a:t>, True])</a:t>
            </a:r>
          </a:p>
          <a:p>
            <a:r>
              <a:rPr lang="tr-TR" sz="1400" dirty="0" err="1">
                <a:latin typeface="Courier New" panose="02070309020205020404" pitchFamily="49" charset="0"/>
                <a:cs typeface="Courier New" panose="02070309020205020404" pitchFamily="49" charset="0"/>
              </a:rPr>
              <a:t>cm_display.plot</a:t>
            </a:r>
            <a:r>
              <a:rPr lang="tr-TR" sz="1400" dirty="0">
                <a:latin typeface="Courier New" panose="02070309020205020404" pitchFamily="49" charset="0"/>
                <a:cs typeface="Courier New" panose="02070309020205020404" pitchFamily="49" charset="0"/>
              </a:rPr>
              <a:t>()</a:t>
            </a:r>
          </a:p>
          <a:p>
            <a:r>
              <a:rPr lang="tr-TR" sz="1400" dirty="0" err="1">
                <a:latin typeface="Courier New" panose="02070309020205020404" pitchFamily="49" charset="0"/>
                <a:cs typeface="Courier New" panose="02070309020205020404" pitchFamily="49" charset="0"/>
              </a:rPr>
              <a:t>plt.show</a:t>
            </a:r>
            <a:r>
              <a:rPr lang="tr-TR" sz="1400" dirty="0">
                <a:latin typeface="Courier New" panose="02070309020205020404" pitchFamily="49" charset="0"/>
                <a:cs typeface="Courier New" panose="02070309020205020404" pitchFamily="49" charset="0"/>
              </a:rPr>
              <a:t>()</a:t>
            </a:r>
          </a:p>
        </p:txBody>
      </p:sp>
      <p:pic>
        <p:nvPicPr>
          <p:cNvPr id="4" name="Picture 3">
            <a:extLst>
              <a:ext uri="{FF2B5EF4-FFF2-40B4-BE49-F238E27FC236}">
                <a16:creationId xmlns:a16="http://schemas.microsoft.com/office/drawing/2014/main" id="{AA24EDA4-B303-D0C6-EE69-D3CC9BD16B3F}"/>
              </a:ext>
            </a:extLst>
          </p:cNvPr>
          <p:cNvPicPr>
            <a:picLocks noChangeAspect="1"/>
          </p:cNvPicPr>
          <p:nvPr/>
        </p:nvPicPr>
        <p:blipFill>
          <a:blip r:embed="rId2"/>
          <a:stretch>
            <a:fillRect/>
          </a:stretch>
        </p:blipFill>
        <p:spPr>
          <a:xfrm>
            <a:off x="5604686" y="2909375"/>
            <a:ext cx="2629627" cy="2088000"/>
          </a:xfrm>
          <a:prstGeom prst="rect">
            <a:avLst/>
          </a:prstGeom>
        </p:spPr>
      </p:pic>
    </p:spTree>
    <p:extLst>
      <p:ext uri="{BB962C8B-B14F-4D97-AF65-F5344CB8AC3E}">
        <p14:creationId xmlns:p14="http://schemas.microsoft.com/office/powerpoint/2010/main" val="16982280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2A98E-1504-1BCD-997A-DFD6655EC2C9}"/>
              </a:ext>
            </a:extLst>
          </p:cNvPr>
          <p:cNvSpPr>
            <a:spLocks noGrp="1"/>
          </p:cNvSpPr>
          <p:nvPr>
            <p:ph type="title"/>
          </p:nvPr>
        </p:nvSpPr>
        <p:spPr/>
        <p:txBody>
          <a:bodyPr/>
          <a:lstStyle/>
          <a:p>
            <a:endParaRPr lang="tr-TR"/>
          </a:p>
        </p:txBody>
      </p:sp>
      <p:sp>
        <p:nvSpPr>
          <p:cNvPr id="3" name="Content Placeholder 2">
            <a:extLst>
              <a:ext uri="{FF2B5EF4-FFF2-40B4-BE49-F238E27FC236}">
                <a16:creationId xmlns:a16="http://schemas.microsoft.com/office/drawing/2014/main" id="{874348BC-DE5E-A3DE-8116-21FF79611D62}"/>
              </a:ext>
            </a:extLst>
          </p:cNvPr>
          <p:cNvSpPr>
            <a:spLocks noGrp="1"/>
          </p:cNvSpPr>
          <p:nvPr>
            <p:ph idx="1"/>
          </p:nvPr>
        </p:nvSpPr>
        <p:spPr/>
        <p:txBody>
          <a:bodyPr>
            <a:normAutofit fontScale="85000" lnSpcReduction="10000"/>
          </a:bodyPr>
          <a:lstStyle/>
          <a:p>
            <a:pPr>
              <a:lnSpc>
                <a:spcPct val="160000"/>
              </a:lnSpc>
            </a:pPr>
            <a:r>
              <a:rPr lang="tr-TR" sz="1600" b="1" u="sng" dirty="0">
                <a:solidFill>
                  <a:srgbClr val="FFFF00"/>
                </a:solidFill>
                <a:latin typeface="Calibri" panose="020F0502020204030204" pitchFamily="34" charset="0"/>
                <a:cs typeface="Calibri" panose="020F0502020204030204" pitchFamily="34" charset="0"/>
              </a:rPr>
              <a:t>True </a:t>
            </a:r>
            <a:r>
              <a:rPr lang="tr-TR" sz="1600" b="1" u="sng" dirty="0" err="1">
                <a:solidFill>
                  <a:srgbClr val="FFFF00"/>
                </a:solidFill>
                <a:latin typeface="Calibri" panose="020F0502020204030204" pitchFamily="34" charset="0"/>
                <a:cs typeface="Calibri" panose="020F0502020204030204" pitchFamily="34" charset="0"/>
              </a:rPr>
              <a:t>positive</a:t>
            </a:r>
            <a:r>
              <a:rPr lang="tr-TR" sz="1600" b="1" u="sng" dirty="0">
                <a:solidFill>
                  <a:srgbClr val="FFFF00"/>
                </a:solidFill>
                <a:latin typeface="Calibri" panose="020F0502020204030204" pitchFamily="34" charset="0"/>
                <a:cs typeface="Calibri" panose="020F0502020204030204" pitchFamily="34" charset="0"/>
              </a:rPr>
              <a:t>: </a:t>
            </a:r>
            <a:r>
              <a:rPr lang="tr-TR" sz="1600" dirty="0">
                <a:latin typeface="Calibri" panose="020F0502020204030204" pitchFamily="34" charset="0"/>
                <a:cs typeface="Calibri" panose="020F0502020204030204" pitchFamily="34" charset="0"/>
              </a:rPr>
              <a:t>Hastalığınız olduğunu düşünüyorsunuz (testin pozitif çıkacağını tahmin ettiniz) ve test pozitif çıktı. Yani öne sürdüğünüz hipotezin doğru olduğunu düşündünüz ve doğru çıktı.</a:t>
            </a:r>
          </a:p>
          <a:p>
            <a:pPr>
              <a:lnSpc>
                <a:spcPct val="160000"/>
              </a:lnSpc>
            </a:pPr>
            <a:r>
              <a:rPr lang="tr-TR" sz="1600" b="1" u="sng" dirty="0" err="1">
                <a:solidFill>
                  <a:srgbClr val="FFFF00"/>
                </a:solidFill>
                <a:latin typeface="Calibri" panose="020F0502020204030204" pitchFamily="34" charset="0"/>
                <a:cs typeface="Calibri" panose="020F0502020204030204" pitchFamily="34" charset="0"/>
              </a:rPr>
              <a:t>False</a:t>
            </a:r>
            <a:r>
              <a:rPr lang="tr-TR" sz="1600" b="1" u="sng" dirty="0">
                <a:solidFill>
                  <a:srgbClr val="FFFF00"/>
                </a:solidFill>
                <a:latin typeface="Calibri" panose="020F0502020204030204" pitchFamily="34" charset="0"/>
                <a:cs typeface="Calibri" panose="020F0502020204030204" pitchFamily="34" charset="0"/>
              </a:rPr>
              <a:t> </a:t>
            </a:r>
            <a:r>
              <a:rPr lang="tr-TR" sz="1600" b="1" u="sng" dirty="0" err="1">
                <a:solidFill>
                  <a:srgbClr val="FFFF00"/>
                </a:solidFill>
                <a:latin typeface="Calibri" panose="020F0502020204030204" pitchFamily="34" charset="0"/>
                <a:cs typeface="Calibri" panose="020F0502020204030204" pitchFamily="34" charset="0"/>
              </a:rPr>
              <a:t>positive</a:t>
            </a:r>
            <a:r>
              <a:rPr lang="tr-TR" sz="1600" b="1" u="sng" dirty="0">
                <a:solidFill>
                  <a:srgbClr val="FFFF00"/>
                </a:solidFill>
                <a:latin typeface="Calibri" panose="020F0502020204030204" pitchFamily="34" charset="0"/>
                <a:cs typeface="Calibri" panose="020F0502020204030204" pitchFamily="34" charset="0"/>
              </a:rPr>
              <a:t>: </a:t>
            </a:r>
            <a:r>
              <a:rPr lang="tr-TR" sz="1600" dirty="0">
                <a:latin typeface="Calibri" panose="020F0502020204030204" pitchFamily="34" charset="0"/>
                <a:cs typeface="Calibri" panose="020F0502020204030204" pitchFamily="34" charset="0"/>
              </a:rPr>
              <a:t>Hastalığınız olduğunu düşünüyorsunuz (tahmininiz pozitif) ama yaptığınız test negatif çıktı.</a:t>
            </a:r>
          </a:p>
          <a:p>
            <a:pPr>
              <a:lnSpc>
                <a:spcPct val="160000"/>
              </a:lnSpc>
            </a:pPr>
            <a:r>
              <a:rPr lang="tr-TR" sz="1600" b="1" u="sng" dirty="0" err="1">
                <a:solidFill>
                  <a:srgbClr val="FFFF00"/>
                </a:solidFill>
                <a:latin typeface="Calibri" panose="020F0502020204030204" pitchFamily="34" charset="0"/>
                <a:cs typeface="Calibri" panose="020F0502020204030204" pitchFamily="34" charset="0"/>
              </a:rPr>
              <a:t>False</a:t>
            </a:r>
            <a:r>
              <a:rPr lang="tr-TR" sz="1600" b="1" u="sng" dirty="0">
                <a:solidFill>
                  <a:srgbClr val="FFFF00"/>
                </a:solidFill>
                <a:latin typeface="Calibri" panose="020F0502020204030204" pitchFamily="34" charset="0"/>
                <a:cs typeface="Calibri" panose="020F0502020204030204" pitchFamily="34" charset="0"/>
              </a:rPr>
              <a:t> </a:t>
            </a:r>
            <a:r>
              <a:rPr lang="tr-TR" sz="1600" b="1" u="sng" dirty="0" err="1">
                <a:solidFill>
                  <a:srgbClr val="FFFF00"/>
                </a:solidFill>
                <a:latin typeface="Calibri" panose="020F0502020204030204" pitchFamily="34" charset="0"/>
                <a:cs typeface="Calibri" panose="020F0502020204030204" pitchFamily="34" charset="0"/>
              </a:rPr>
              <a:t>negative</a:t>
            </a:r>
            <a:r>
              <a:rPr lang="tr-TR" sz="1600" b="1" u="sng" dirty="0">
                <a:solidFill>
                  <a:srgbClr val="FFFF00"/>
                </a:solidFill>
                <a:latin typeface="Calibri" panose="020F0502020204030204" pitchFamily="34" charset="0"/>
                <a:cs typeface="Calibri" panose="020F0502020204030204" pitchFamily="34" charset="0"/>
              </a:rPr>
              <a:t>: </a:t>
            </a:r>
            <a:r>
              <a:rPr lang="tr-TR" sz="1600" dirty="0">
                <a:latin typeface="Calibri" panose="020F0502020204030204" pitchFamily="34" charset="0"/>
                <a:cs typeface="Calibri" panose="020F0502020204030204" pitchFamily="34" charset="0"/>
              </a:rPr>
              <a:t>Hastalığınız olmadığını düşünüyorsunuz (tahmininiz negatif) ama test yaptınız ve pozitif çıktı.</a:t>
            </a:r>
          </a:p>
          <a:p>
            <a:pPr>
              <a:lnSpc>
                <a:spcPct val="160000"/>
              </a:lnSpc>
            </a:pPr>
            <a:r>
              <a:rPr lang="tr-TR" sz="1600" b="1" u="sng" dirty="0">
                <a:solidFill>
                  <a:srgbClr val="FFFF00"/>
                </a:solidFill>
                <a:latin typeface="Calibri" panose="020F0502020204030204" pitchFamily="34" charset="0"/>
                <a:cs typeface="Calibri" panose="020F0502020204030204" pitchFamily="34" charset="0"/>
              </a:rPr>
              <a:t>True </a:t>
            </a:r>
            <a:r>
              <a:rPr lang="tr-TR" sz="1600" b="1" u="sng" dirty="0" err="1">
                <a:solidFill>
                  <a:srgbClr val="FFFF00"/>
                </a:solidFill>
                <a:latin typeface="Calibri" panose="020F0502020204030204" pitchFamily="34" charset="0"/>
                <a:cs typeface="Calibri" panose="020F0502020204030204" pitchFamily="34" charset="0"/>
              </a:rPr>
              <a:t>negative</a:t>
            </a:r>
            <a:r>
              <a:rPr lang="tr-TR" sz="1600" b="1" u="sng" dirty="0">
                <a:solidFill>
                  <a:srgbClr val="FFFF00"/>
                </a:solidFill>
                <a:latin typeface="Calibri" panose="020F0502020204030204" pitchFamily="34" charset="0"/>
                <a:cs typeface="Calibri" panose="020F0502020204030204" pitchFamily="34" charset="0"/>
              </a:rPr>
              <a:t>: </a:t>
            </a:r>
            <a:r>
              <a:rPr lang="tr-TR" sz="1600" dirty="0">
                <a:latin typeface="Calibri" panose="020F0502020204030204" pitchFamily="34" charset="0"/>
                <a:cs typeface="Calibri" panose="020F0502020204030204" pitchFamily="34" charset="0"/>
              </a:rPr>
              <a:t>Hastalığınız olmadığını düşünüyorsunuz (tahmininiz negatif) test yaptınız ve negatif çıktı.</a:t>
            </a:r>
          </a:p>
          <a:p>
            <a:pPr>
              <a:lnSpc>
                <a:spcPct val="160000"/>
              </a:lnSpc>
            </a:pPr>
            <a:r>
              <a:rPr lang="tr-TR" sz="1600" dirty="0">
                <a:latin typeface="Calibri" panose="020F0502020204030204" pitchFamily="34" charset="0"/>
                <a:cs typeface="Calibri" panose="020F0502020204030204" pitchFamily="34" charset="0"/>
              </a:rPr>
              <a:t>Hipotez testlerinde de kullanılan </a:t>
            </a:r>
            <a:r>
              <a:rPr lang="tr-TR" sz="1600" dirty="0">
                <a:solidFill>
                  <a:srgbClr val="FFFF00"/>
                </a:solidFill>
                <a:latin typeface="Calibri" panose="020F0502020204030204" pitchFamily="34" charset="0"/>
                <a:cs typeface="Calibri" panose="020F0502020204030204" pitchFamily="34" charset="0"/>
              </a:rPr>
              <a:t>Tip I (FP) ve Tip II (FN) hatalar bizim FP ve </a:t>
            </a:r>
            <a:r>
              <a:rPr lang="tr-TR" sz="1600" dirty="0" err="1">
                <a:solidFill>
                  <a:srgbClr val="FFFF00"/>
                </a:solidFill>
                <a:latin typeface="Calibri" panose="020F0502020204030204" pitchFamily="34" charset="0"/>
                <a:cs typeface="Calibri" panose="020F0502020204030204" pitchFamily="34" charset="0"/>
              </a:rPr>
              <a:t>FN’ye</a:t>
            </a:r>
            <a:r>
              <a:rPr lang="tr-TR" sz="1600" dirty="0">
                <a:solidFill>
                  <a:srgbClr val="FFFF00"/>
                </a:solidFill>
                <a:latin typeface="Calibri" panose="020F0502020204030204" pitchFamily="34" charset="0"/>
                <a:cs typeface="Calibri" panose="020F0502020204030204" pitchFamily="34" charset="0"/>
              </a:rPr>
              <a:t> </a:t>
            </a:r>
            <a:r>
              <a:rPr lang="tr-TR" sz="1600" dirty="0">
                <a:latin typeface="Calibri" panose="020F0502020204030204" pitchFamily="34" charset="0"/>
                <a:cs typeface="Calibri" panose="020F0502020204030204" pitchFamily="34" charset="0"/>
              </a:rPr>
              <a:t>benzer.</a:t>
            </a:r>
          </a:p>
        </p:txBody>
      </p:sp>
    </p:spTree>
    <p:extLst>
      <p:ext uri="{BB962C8B-B14F-4D97-AF65-F5344CB8AC3E}">
        <p14:creationId xmlns:p14="http://schemas.microsoft.com/office/powerpoint/2010/main" val="42725022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 </a:t>
            </a:r>
          </a:p>
        </p:txBody>
      </p:sp>
      <p:sp>
        <p:nvSpPr>
          <p:cNvPr id="7" name="Unvan 2"/>
          <p:cNvSpPr txBox="1">
            <a:spLocks/>
          </p:cNvSpPr>
          <p:nvPr/>
        </p:nvSpPr>
        <p:spPr>
          <a:xfrm>
            <a:off x="414961" y="875049"/>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buFont typeface="Arial" panose="020B0604020202020204" pitchFamily="34" charset="0"/>
              <a:buChar char="•"/>
            </a:pPr>
            <a:r>
              <a:rPr lang="tr-TR" sz="1600" dirty="0">
                <a:latin typeface="Calibri" panose="020F0502020204030204" pitchFamily="34" charset="0"/>
                <a:ea typeface="+mn-ea"/>
                <a:cs typeface="Calibri" panose="020F0502020204030204" pitchFamily="34" charset="0"/>
              </a:rPr>
              <a:t>Karışıklık matrisi, TP, TN, FP, FN</a:t>
            </a:r>
          </a:p>
          <a:p>
            <a:pPr marL="285750" indent="-285750">
              <a:lnSpc>
                <a:spcPct val="150000"/>
              </a:lnSpc>
              <a:buFont typeface="Arial" panose="020B0604020202020204" pitchFamily="34" charset="0"/>
              <a:buChar char="•"/>
            </a:pPr>
            <a:r>
              <a:rPr lang="tr-TR" sz="1600" dirty="0">
                <a:latin typeface="Calibri" panose="020F0502020204030204" pitchFamily="34" charset="0"/>
                <a:ea typeface="+mn-ea"/>
                <a:cs typeface="Calibri" panose="020F0502020204030204" pitchFamily="34" charset="0"/>
              </a:rPr>
              <a:t>Doğruluk (</a:t>
            </a:r>
            <a:r>
              <a:rPr lang="tr-TR" sz="1600" dirty="0" err="1">
                <a:latin typeface="Calibri" panose="020F0502020204030204" pitchFamily="34" charset="0"/>
                <a:ea typeface="+mn-ea"/>
                <a:cs typeface="Calibri" panose="020F0502020204030204" pitchFamily="34" charset="0"/>
              </a:rPr>
              <a:t>Accuracy</a:t>
            </a:r>
            <a:r>
              <a:rPr lang="tr-TR" sz="1600" dirty="0">
                <a:latin typeface="Calibri" panose="020F0502020204030204" pitchFamily="34" charset="0"/>
                <a:ea typeface="+mn-ea"/>
                <a:cs typeface="Calibri" panose="020F0502020204030204" pitchFamily="34" charset="0"/>
              </a:rPr>
              <a:t>), </a:t>
            </a:r>
          </a:p>
          <a:p>
            <a:pPr marL="285750" indent="-285750">
              <a:lnSpc>
                <a:spcPct val="150000"/>
              </a:lnSpc>
              <a:buFont typeface="Arial" panose="020B0604020202020204" pitchFamily="34" charset="0"/>
              <a:buChar char="•"/>
            </a:pPr>
            <a:r>
              <a:rPr lang="tr-TR" sz="1600" dirty="0">
                <a:latin typeface="Calibri" panose="020F0502020204030204" pitchFamily="34" charset="0"/>
                <a:ea typeface="+mn-ea"/>
                <a:cs typeface="Calibri" panose="020F0502020204030204" pitchFamily="34" charset="0"/>
              </a:rPr>
              <a:t>Duyarlılık (</a:t>
            </a:r>
            <a:r>
              <a:rPr lang="tr-TR" sz="1600" dirty="0" err="1">
                <a:latin typeface="Calibri" panose="020F0502020204030204" pitchFamily="34" charset="0"/>
                <a:ea typeface="+mn-ea"/>
                <a:cs typeface="Calibri" panose="020F0502020204030204" pitchFamily="34" charset="0"/>
              </a:rPr>
              <a:t>Sensivity-Recall</a:t>
            </a:r>
            <a:r>
              <a:rPr lang="tr-TR" sz="1600" dirty="0">
                <a:latin typeface="Calibri" panose="020F0502020204030204" pitchFamily="34" charset="0"/>
                <a:ea typeface="+mn-ea"/>
                <a:cs typeface="Calibri" panose="020F0502020204030204" pitchFamily="34" charset="0"/>
              </a:rPr>
              <a:t>), </a:t>
            </a:r>
          </a:p>
          <a:p>
            <a:pPr marL="285750" indent="-285750">
              <a:lnSpc>
                <a:spcPct val="150000"/>
              </a:lnSpc>
              <a:buFont typeface="Arial" panose="020B0604020202020204" pitchFamily="34" charset="0"/>
              <a:buChar char="•"/>
            </a:pPr>
            <a:r>
              <a:rPr lang="tr-TR" sz="1600" dirty="0">
                <a:latin typeface="Calibri" panose="020F0502020204030204" pitchFamily="34" charset="0"/>
                <a:ea typeface="+mn-ea"/>
                <a:cs typeface="Calibri" panose="020F0502020204030204" pitchFamily="34" charset="0"/>
              </a:rPr>
              <a:t>Özgüllük (</a:t>
            </a:r>
            <a:r>
              <a:rPr lang="tr-TR" sz="1600" dirty="0" err="1">
                <a:latin typeface="Calibri" panose="020F0502020204030204" pitchFamily="34" charset="0"/>
                <a:ea typeface="+mn-ea"/>
                <a:cs typeface="Calibri" panose="020F0502020204030204" pitchFamily="34" charset="0"/>
              </a:rPr>
              <a:t>Specificity</a:t>
            </a:r>
            <a:r>
              <a:rPr lang="tr-TR" sz="1600" dirty="0">
                <a:latin typeface="Calibri" panose="020F0502020204030204" pitchFamily="34" charset="0"/>
                <a:ea typeface="+mn-ea"/>
                <a:cs typeface="Calibri" panose="020F0502020204030204" pitchFamily="34" charset="0"/>
              </a:rPr>
              <a:t>)</a:t>
            </a:r>
          </a:p>
          <a:p>
            <a:pPr marL="285750" indent="-285750">
              <a:lnSpc>
                <a:spcPct val="150000"/>
              </a:lnSpc>
              <a:buFont typeface="Arial" panose="020B0604020202020204" pitchFamily="34" charset="0"/>
              <a:buChar char="•"/>
            </a:pPr>
            <a:r>
              <a:rPr lang="tr-TR" sz="1600" dirty="0">
                <a:latin typeface="Calibri" panose="020F0502020204030204" pitchFamily="34" charset="0"/>
                <a:ea typeface="+mn-ea"/>
                <a:cs typeface="Calibri" panose="020F0502020204030204" pitchFamily="34" charset="0"/>
              </a:rPr>
              <a:t>Kesinlik (Precision)</a:t>
            </a:r>
          </a:p>
          <a:p>
            <a:pPr>
              <a:lnSpc>
                <a:spcPct val="150000"/>
              </a:lnSpc>
            </a:pPr>
            <a:endParaRPr lang="tr-TR" sz="1600" dirty="0">
              <a:latin typeface="Calibri" panose="020F0502020204030204" pitchFamily="34" charset="0"/>
              <a:ea typeface="+mn-ea"/>
              <a:cs typeface="Calibri" panose="020F0502020204030204" pitchFamily="34" charset="0"/>
            </a:endParaRPr>
          </a:p>
          <a:p>
            <a:pPr marL="285750" indent="-285750">
              <a:lnSpc>
                <a:spcPct val="150000"/>
              </a:lnSpc>
              <a:buFont typeface="Wingdings" panose="05000000000000000000" pitchFamily="2" charset="2"/>
              <a:buChar char="§"/>
            </a:pPr>
            <a:r>
              <a:rPr lang="tr-TR" sz="1600" dirty="0">
                <a:latin typeface="Calibri" panose="020F0502020204030204" pitchFamily="34" charset="0"/>
                <a:ea typeface="+mn-ea"/>
                <a:cs typeface="Calibri" panose="020F0502020204030204" pitchFamily="34" charset="0"/>
              </a:rPr>
              <a:t>TOPLAM = TP + TN + FP + FN</a:t>
            </a:r>
          </a:p>
          <a:p>
            <a:pPr marL="285750" indent="-285750">
              <a:lnSpc>
                <a:spcPct val="150000"/>
              </a:lnSpc>
              <a:buFont typeface="Wingdings" panose="05000000000000000000" pitchFamily="2" charset="2"/>
              <a:buChar char="§"/>
            </a:pPr>
            <a:r>
              <a:rPr lang="tr-TR" sz="1600" dirty="0">
                <a:latin typeface="Calibri" panose="020F0502020204030204" pitchFamily="34" charset="0"/>
                <a:ea typeface="+mn-ea"/>
                <a:cs typeface="Calibri" panose="020F0502020204030204" pitchFamily="34" charset="0"/>
              </a:rPr>
              <a:t>GERÇEK POZİTİFLER = TP + FN</a:t>
            </a:r>
          </a:p>
          <a:p>
            <a:pPr marL="285750" indent="-285750">
              <a:lnSpc>
                <a:spcPct val="150000"/>
              </a:lnSpc>
              <a:buFont typeface="Wingdings" panose="05000000000000000000" pitchFamily="2" charset="2"/>
              <a:buChar char="§"/>
            </a:pPr>
            <a:r>
              <a:rPr lang="tr-TR" sz="1600" dirty="0">
                <a:latin typeface="Calibri" panose="020F0502020204030204" pitchFamily="34" charset="0"/>
                <a:ea typeface="+mn-ea"/>
                <a:cs typeface="Calibri" panose="020F0502020204030204" pitchFamily="34" charset="0"/>
              </a:rPr>
              <a:t>GERÇEK NEGATİFLER = TN + FP</a:t>
            </a:r>
          </a:p>
        </p:txBody>
      </p:sp>
    </p:spTree>
    <p:extLst>
      <p:ext uri="{BB962C8B-B14F-4D97-AF65-F5344CB8AC3E}">
        <p14:creationId xmlns:p14="http://schemas.microsoft.com/office/powerpoint/2010/main" val="5524156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 </a:t>
            </a:r>
          </a:p>
        </p:txBody>
      </p:sp>
      <p:sp>
        <p:nvSpPr>
          <p:cNvPr id="7" name="Unvan 2"/>
          <p:cNvSpPr txBox="1">
            <a:spLocks/>
          </p:cNvSpPr>
          <p:nvPr/>
        </p:nvSpPr>
        <p:spPr>
          <a:xfrm>
            <a:off x="137886" y="731520"/>
            <a:ext cx="8763659" cy="4283612"/>
          </a:xfrm>
          <a:prstGeom prst="rect">
            <a:avLst/>
          </a:prstGeom>
        </p:spPr>
        <p:txBody>
          <a:bodyPr vert="horz" lIns="91440" tIns="45720" rIns="91440" bIns="45720" rtlCol="0" anchor="t">
            <a:normAutofit fontScale="850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buFont typeface="Arial" panose="020B0604020202020204" pitchFamily="34" charset="0"/>
              <a:buChar char="•"/>
            </a:pPr>
            <a:r>
              <a:rPr lang="tr-TR" sz="1600" b="1" u="sng" dirty="0" err="1">
                <a:solidFill>
                  <a:srgbClr val="FFFF00"/>
                </a:solidFill>
                <a:latin typeface="Calibri" panose="020F0502020204030204" pitchFamily="34" charset="0"/>
                <a:ea typeface="+mn-ea"/>
                <a:cs typeface="Calibri" panose="020F0502020204030204" pitchFamily="34" charset="0"/>
              </a:rPr>
              <a:t>Recall</a:t>
            </a:r>
            <a:r>
              <a:rPr lang="tr-TR" sz="1600" b="1" u="sng" dirty="0">
                <a:solidFill>
                  <a:srgbClr val="FFFF00"/>
                </a:solidFill>
                <a:latin typeface="Calibri" panose="020F0502020204030204" pitchFamily="34" charset="0"/>
                <a:ea typeface="+mn-ea"/>
                <a:cs typeface="Calibri" panose="020F0502020204030204" pitchFamily="34" charset="0"/>
              </a:rPr>
              <a:t> (Gerçek Pozitif Değerlerin Oranı -True </a:t>
            </a:r>
            <a:r>
              <a:rPr lang="tr-TR" sz="1600" b="1" u="sng" dirty="0" err="1">
                <a:solidFill>
                  <a:srgbClr val="FFFF00"/>
                </a:solidFill>
                <a:latin typeface="Calibri" panose="020F0502020204030204" pitchFamily="34" charset="0"/>
                <a:ea typeface="+mn-ea"/>
                <a:cs typeface="Calibri" panose="020F0502020204030204" pitchFamily="34" charset="0"/>
              </a:rPr>
              <a:t>Positive</a:t>
            </a:r>
            <a:r>
              <a:rPr lang="tr-TR" sz="1600" b="1" u="sng" dirty="0">
                <a:solidFill>
                  <a:srgbClr val="FFFF00"/>
                </a:solidFill>
                <a:latin typeface="Calibri" panose="020F0502020204030204" pitchFamily="34" charset="0"/>
                <a:ea typeface="+mn-ea"/>
                <a:cs typeface="Calibri" panose="020F0502020204030204" pitchFamily="34" charset="0"/>
              </a:rPr>
              <a:t> Rate): </a:t>
            </a:r>
            <a:r>
              <a:rPr lang="tr-TR" sz="1600" dirty="0">
                <a:latin typeface="Calibri" panose="020F0502020204030204" pitchFamily="34" charset="0"/>
                <a:ea typeface="+mn-ea"/>
                <a:cs typeface="Calibri" panose="020F0502020204030204" pitchFamily="34" charset="0"/>
              </a:rPr>
              <a:t>Sınıflayıcının ne kadar gerçek pozitif değeri doğru tahmin ettiğinin bir ölçüsüdür. Hassasiyet, İsabet Oranı veya Hatırlama olarak da bilinir (</a:t>
            </a:r>
            <a:r>
              <a:rPr lang="tr-TR" sz="1600" dirty="0" err="1">
                <a:latin typeface="Calibri" panose="020F0502020204030204" pitchFamily="34" charset="0"/>
                <a:ea typeface="+mn-ea"/>
                <a:cs typeface="Calibri" panose="020F0502020204030204" pitchFamily="34" charset="0"/>
              </a:rPr>
              <a:t>Sensitivity</a:t>
            </a:r>
            <a:r>
              <a:rPr lang="tr-TR" sz="1600" dirty="0">
                <a:latin typeface="Calibri" panose="020F0502020204030204" pitchFamily="34" charset="0"/>
                <a:ea typeface="+mn-ea"/>
                <a:cs typeface="Calibri" panose="020F0502020204030204" pitchFamily="34" charset="0"/>
              </a:rPr>
              <a:t>, Hit Rate </a:t>
            </a:r>
            <a:r>
              <a:rPr lang="tr-TR" sz="1600" dirty="0" err="1">
                <a:latin typeface="Calibri" panose="020F0502020204030204" pitchFamily="34" charset="0"/>
                <a:ea typeface="+mn-ea"/>
                <a:cs typeface="Calibri" panose="020F0502020204030204" pitchFamily="34" charset="0"/>
              </a:rPr>
              <a:t>or</a:t>
            </a:r>
            <a:r>
              <a:rPr lang="tr-TR" sz="1600" dirty="0">
                <a:latin typeface="Calibri" panose="020F0502020204030204" pitchFamily="34" charset="0"/>
                <a:ea typeface="+mn-ea"/>
                <a:cs typeface="Calibri" panose="020F0502020204030204" pitchFamily="34" charset="0"/>
              </a:rPr>
              <a:t> </a:t>
            </a:r>
            <a:r>
              <a:rPr lang="tr-TR" sz="1600" dirty="0" err="1">
                <a:latin typeface="Calibri" panose="020F0502020204030204" pitchFamily="34" charset="0"/>
                <a:ea typeface="+mn-ea"/>
                <a:cs typeface="Calibri" panose="020F0502020204030204" pitchFamily="34" charset="0"/>
              </a:rPr>
              <a:t>Recall</a:t>
            </a:r>
            <a:r>
              <a:rPr lang="tr-TR" sz="1600" dirty="0">
                <a:latin typeface="Calibri" panose="020F0502020204030204" pitchFamily="34" charset="0"/>
                <a:ea typeface="+mn-ea"/>
                <a:cs typeface="Calibri" panose="020F0502020204030204" pitchFamily="34" charset="0"/>
              </a:rPr>
              <a:t>).  Mümkün olduğu kadar yüksek olmalıdır. Bahsettiğim durumda </a:t>
            </a:r>
            <a:r>
              <a:rPr lang="tr-TR" sz="1600" dirty="0" err="1">
                <a:latin typeface="Calibri" panose="020F0502020204030204" pitchFamily="34" charset="0"/>
                <a:ea typeface="+mn-ea"/>
                <a:cs typeface="Calibri" panose="020F0502020204030204" pitchFamily="34" charset="0"/>
              </a:rPr>
              <a:t>true</a:t>
            </a:r>
            <a:r>
              <a:rPr lang="tr-TR" sz="1600" dirty="0">
                <a:latin typeface="Calibri" panose="020F0502020204030204" pitchFamily="34" charset="0"/>
                <a:ea typeface="+mn-ea"/>
                <a:cs typeface="Calibri" panose="020F0502020204030204" pitchFamily="34" charset="0"/>
              </a:rPr>
              <a:t> </a:t>
            </a:r>
            <a:r>
              <a:rPr lang="tr-TR" sz="1600" dirty="0" err="1">
                <a:latin typeface="Calibri" panose="020F0502020204030204" pitchFamily="34" charset="0"/>
                <a:ea typeface="+mn-ea"/>
                <a:cs typeface="Calibri" panose="020F0502020204030204" pitchFamily="34" charset="0"/>
              </a:rPr>
              <a:t>positive’ler</a:t>
            </a:r>
            <a:r>
              <a:rPr lang="tr-TR" sz="1600" dirty="0">
                <a:latin typeface="Calibri" panose="020F0502020204030204" pitchFamily="34" charset="0"/>
                <a:ea typeface="+mn-ea"/>
                <a:cs typeface="Calibri" panose="020F0502020204030204" pitchFamily="34" charset="0"/>
              </a:rPr>
              <a:t> hasta olarak tahmin edilen ve gerçekten hasta olan insanlar, </a:t>
            </a:r>
            <a:r>
              <a:rPr lang="tr-TR" sz="1600" dirty="0" err="1">
                <a:latin typeface="Calibri" panose="020F0502020204030204" pitchFamily="34" charset="0"/>
                <a:ea typeface="+mn-ea"/>
                <a:cs typeface="Calibri" panose="020F0502020204030204" pitchFamily="34" charset="0"/>
              </a:rPr>
              <a:t>false</a:t>
            </a:r>
            <a:r>
              <a:rPr lang="tr-TR" sz="1600" dirty="0">
                <a:latin typeface="Calibri" panose="020F0502020204030204" pitchFamily="34" charset="0"/>
                <a:ea typeface="+mn-ea"/>
                <a:cs typeface="Calibri" panose="020F0502020204030204" pitchFamily="34" charset="0"/>
              </a:rPr>
              <a:t> </a:t>
            </a:r>
            <a:r>
              <a:rPr lang="tr-TR" sz="1600" dirty="0" err="1">
                <a:latin typeface="Calibri" panose="020F0502020204030204" pitchFamily="34" charset="0"/>
                <a:ea typeface="+mn-ea"/>
                <a:cs typeface="Calibri" panose="020F0502020204030204" pitchFamily="34" charset="0"/>
              </a:rPr>
              <a:t>negative’ler</a:t>
            </a:r>
            <a:r>
              <a:rPr lang="tr-TR" sz="1600" dirty="0">
                <a:latin typeface="Calibri" panose="020F0502020204030204" pitchFamily="34" charset="0"/>
                <a:ea typeface="+mn-ea"/>
                <a:cs typeface="Calibri" panose="020F0502020204030204" pitchFamily="34" charset="0"/>
              </a:rPr>
              <a:t> hasta olmadığı tahmin edilen ama hasta olan insanlar. </a:t>
            </a:r>
            <a:r>
              <a:rPr lang="tr-TR" sz="1600" dirty="0" err="1">
                <a:latin typeface="Calibri" panose="020F0502020204030204" pitchFamily="34" charset="0"/>
                <a:ea typeface="+mn-ea"/>
                <a:cs typeface="Calibri" panose="020F0502020204030204" pitchFamily="34" charset="0"/>
              </a:rPr>
              <a:t>Recall’a</a:t>
            </a:r>
            <a:r>
              <a:rPr lang="tr-TR" sz="1600" dirty="0">
                <a:latin typeface="Calibri" panose="020F0502020204030204" pitchFamily="34" charset="0"/>
                <a:ea typeface="+mn-ea"/>
                <a:cs typeface="Calibri" panose="020F0502020204030204" pitchFamily="34" charset="0"/>
              </a:rPr>
              <a:t> bakma sebebimiz </a:t>
            </a:r>
            <a:r>
              <a:rPr lang="tr-TR" sz="1600" dirty="0" err="1">
                <a:latin typeface="Calibri" panose="020F0502020204030204" pitchFamily="34" charset="0"/>
                <a:ea typeface="+mn-ea"/>
                <a:cs typeface="Calibri" panose="020F0502020204030204" pitchFamily="34" charset="0"/>
              </a:rPr>
              <a:t>tamamiyle</a:t>
            </a:r>
            <a:r>
              <a:rPr lang="tr-TR" sz="1600" dirty="0">
                <a:latin typeface="Calibri" panose="020F0502020204030204" pitchFamily="34" charset="0"/>
                <a:ea typeface="+mn-ea"/>
                <a:cs typeface="Calibri" panose="020F0502020204030204" pitchFamily="34" charset="0"/>
              </a:rPr>
              <a:t> paydadaki </a:t>
            </a:r>
            <a:r>
              <a:rPr lang="tr-TR" sz="1600" dirty="0" err="1">
                <a:latin typeface="Calibri" panose="020F0502020204030204" pitchFamily="34" charset="0"/>
                <a:ea typeface="+mn-ea"/>
                <a:cs typeface="Calibri" panose="020F0502020204030204" pitchFamily="34" charset="0"/>
              </a:rPr>
              <a:t>false</a:t>
            </a:r>
            <a:r>
              <a:rPr lang="tr-TR" sz="1600" dirty="0">
                <a:latin typeface="Calibri" panose="020F0502020204030204" pitchFamily="34" charset="0"/>
                <a:ea typeface="+mn-ea"/>
                <a:cs typeface="Calibri" panose="020F0502020204030204" pitchFamily="34" charset="0"/>
              </a:rPr>
              <a:t> </a:t>
            </a:r>
            <a:r>
              <a:rPr lang="tr-TR" sz="1600" dirty="0" err="1">
                <a:latin typeface="Calibri" panose="020F0502020204030204" pitchFamily="34" charset="0"/>
                <a:ea typeface="+mn-ea"/>
                <a:cs typeface="Calibri" panose="020F0502020204030204" pitchFamily="34" charset="0"/>
              </a:rPr>
              <a:t>negative’ler</a:t>
            </a:r>
            <a:r>
              <a:rPr lang="tr-TR" sz="1600" dirty="0">
                <a:latin typeface="Calibri" panose="020F0502020204030204" pitchFamily="34" charset="0"/>
                <a:ea typeface="+mn-ea"/>
                <a:cs typeface="Calibri" panose="020F0502020204030204" pitchFamily="34" charset="0"/>
              </a:rPr>
              <a:t>, yani hasta olmadığı tahmin edilen ve hasta olan insanlar. Doktorsanız hasta olan birine hasta değil demenin maliyeti ağır olduğu için </a:t>
            </a:r>
            <a:r>
              <a:rPr lang="tr-TR" sz="1600" dirty="0" err="1">
                <a:latin typeface="Calibri" panose="020F0502020204030204" pitchFamily="34" charset="0"/>
                <a:ea typeface="+mn-ea"/>
                <a:cs typeface="Calibri" panose="020F0502020204030204" pitchFamily="34" charset="0"/>
              </a:rPr>
              <a:t>recall</a:t>
            </a:r>
            <a:r>
              <a:rPr lang="tr-TR" sz="1600" dirty="0">
                <a:latin typeface="Calibri" panose="020F0502020204030204" pitchFamily="34" charset="0"/>
                <a:ea typeface="+mn-ea"/>
                <a:cs typeface="Calibri" panose="020F0502020204030204" pitchFamily="34" charset="0"/>
              </a:rPr>
              <a:t> </a:t>
            </a:r>
            <a:r>
              <a:rPr lang="tr-TR" sz="1600" dirty="0" err="1">
                <a:latin typeface="Calibri" panose="020F0502020204030204" pitchFamily="34" charset="0"/>
                <a:ea typeface="+mn-ea"/>
                <a:cs typeface="Calibri" panose="020F0502020204030204" pitchFamily="34" charset="0"/>
              </a:rPr>
              <a:t>false</a:t>
            </a:r>
            <a:r>
              <a:rPr lang="tr-TR" sz="1600" dirty="0">
                <a:latin typeface="Calibri" panose="020F0502020204030204" pitchFamily="34" charset="0"/>
                <a:ea typeface="+mn-ea"/>
                <a:cs typeface="Calibri" panose="020F0502020204030204" pitchFamily="34" charset="0"/>
              </a:rPr>
              <a:t> </a:t>
            </a:r>
            <a:r>
              <a:rPr lang="tr-TR" sz="1600" dirty="0" err="1">
                <a:latin typeface="Calibri" panose="020F0502020204030204" pitchFamily="34" charset="0"/>
                <a:ea typeface="+mn-ea"/>
                <a:cs typeface="Calibri" panose="020F0502020204030204" pitchFamily="34" charset="0"/>
              </a:rPr>
              <a:t>negative’in</a:t>
            </a:r>
            <a:r>
              <a:rPr lang="tr-TR" sz="1600" dirty="0">
                <a:latin typeface="Calibri" panose="020F0502020204030204" pitchFamily="34" charset="0"/>
                <a:ea typeface="+mn-ea"/>
                <a:cs typeface="Calibri" panose="020F0502020204030204" pitchFamily="34" charset="0"/>
              </a:rPr>
              <a:t> </a:t>
            </a:r>
            <a:r>
              <a:rPr lang="tr-TR" sz="1600" dirty="0" err="1">
                <a:latin typeface="Calibri" panose="020F0502020204030204" pitchFamily="34" charset="0"/>
                <a:ea typeface="+mn-ea"/>
                <a:cs typeface="Calibri" panose="020F0502020204030204" pitchFamily="34" charset="0"/>
              </a:rPr>
              <a:t>gözardı</a:t>
            </a:r>
            <a:r>
              <a:rPr lang="tr-TR" sz="1600" dirty="0">
                <a:latin typeface="Calibri" panose="020F0502020204030204" pitchFamily="34" charset="0"/>
                <a:ea typeface="+mn-ea"/>
                <a:cs typeface="Calibri" panose="020F0502020204030204" pitchFamily="34" charset="0"/>
              </a:rPr>
              <a:t> edilemez olduğu durumlarda önemli bir metrik.</a:t>
            </a:r>
          </a:p>
          <a:p>
            <a:pPr algn="ctr">
              <a:lnSpc>
                <a:spcPct val="150000"/>
              </a:lnSpc>
            </a:pPr>
            <a:r>
              <a:rPr lang="tr-TR" sz="1600" b="1" dirty="0" err="1">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Recall</a:t>
            </a:r>
            <a:r>
              <a:rPr lang="tr-TR" sz="1600" b="1" dirty="0">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=TP / GERÇEK POZİTİFLER</a:t>
            </a:r>
          </a:p>
          <a:p>
            <a:pPr marL="285750" indent="-285750" algn="just">
              <a:lnSpc>
                <a:spcPct val="150000"/>
              </a:lnSpc>
              <a:buFont typeface="Arial" panose="020B0604020202020204" pitchFamily="34" charset="0"/>
              <a:buChar char="•"/>
            </a:pPr>
            <a:r>
              <a:rPr lang="tr-TR" sz="1600" b="1" u="sng" dirty="0" err="1">
                <a:solidFill>
                  <a:srgbClr val="FFFF00"/>
                </a:solidFill>
                <a:latin typeface="Calibri" panose="020F0502020204030204" pitchFamily="34" charset="0"/>
                <a:ea typeface="+mn-ea"/>
                <a:cs typeface="Calibri" panose="020F0502020204030204" pitchFamily="34" charset="0"/>
              </a:rPr>
              <a:t>Specificity</a:t>
            </a:r>
            <a:r>
              <a:rPr lang="tr-TR" sz="1600" b="1" u="sng" dirty="0">
                <a:solidFill>
                  <a:srgbClr val="FFFF00"/>
                </a:solidFill>
                <a:latin typeface="Calibri" panose="020F0502020204030204" pitchFamily="34" charset="0"/>
                <a:ea typeface="+mn-ea"/>
                <a:cs typeface="Calibri" panose="020F0502020204030204" pitchFamily="34" charset="0"/>
              </a:rPr>
              <a:t> (Gerçek Negatif Değerlerin Oranı-True </a:t>
            </a:r>
            <a:r>
              <a:rPr lang="tr-TR" sz="1600" b="1" u="sng" dirty="0" err="1">
                <a:solidFill>
                  <a:srgbClr val="FFFF00"/>
                </a:solidFill>
                <a:latin typeface="Calibri" panose="020F0502020204030204" pitchFamily="34" charset="0"/>
                <a:ea typeface="+mn-ea"/>
                <a:cs typeface="Calibri" panose="020F0502020204030204" pitchFamily="34" charset="0"/>
              </a:rPr>
              <a:t>Negative</a:t>
            </a:r>
            <a:r>
              <a:rPr lang="tr-TR" sz="1600" b="1" u="sng" dirty="0">
                <a:solidFill>
                  <a:srgbClr val="FFFF00"/>
                </a:solidFill>
                <a:latin typeface="Calibri" panose="020F0502020204030204" pitchFamily="34" charset="0"/>
                <a:ea typeface="+mn-ea"/>
                <a:cs typeface="Calibri" panose="020F0502020204030204" pitchFamily="34" charset="0"/>
              </a:rPr>
              <a:t> Rate): </a:t>
            </a:r>
            <a:r>
              <a:rPr lang="tr-TR" sz="1600" dirty="0">
                <a:latin typeface="Calibri" panose="020F0502020204030204" pitchFamily="34" charset="0"/>
                <a:ea typeface="+mn-ea"/>
                <a:cs typeface="Calibri" panose="020F0502020204030204" pitchFamily="34" charset="0"/>
              </a:rPr>
              <a:t>Sınıflayıcının ne kadar gerçek negatif değeri doğru tahmin ettiğinin bir ölçüsüdür. Özgüllük veya Seçicilik olarak da bilinir. (</a:t>
            </a:r>
            <a:r>
              <a:rPr lang="tr-TR" sz="1600" dirty="0" err="1">
                <a:latin typeface="Calibri" panose="020F0502020204030204" pitchFamily="34" charset="0"/>
                <a:ea typeface="+mn-ea"/>
                <a:cs typeface="Calibri" panose="020F0502020204030204" pitchFamily="34" charset="0"/>
              </a:rPr>
              <a:t>Specificity</a:t>
            </a:r>
            <a:r>
              <a:rPr lang="tr-TR" sz="1600" dirty="0">
                <a:latin typeface="Calibri" panose="020F0502020204030204" pitchFamily="34" charset="0"/>
                <a:ea typeface="+mn-ea"/>
                <a:cs typeface="Calibri" panose="020F0502020204030204" pitchFamily="34" charset="0"/>
              </a:rPr>
              <a:t> </a:t>
            </a:r>
            <a:r>
              <a:rPr lang="tr-TR" sz="1600" dirty="0" err="1">
                <a:latin typeface="Calibri" panose="020F0502020204030204" pitchFamily="34" charset="0"/>
                <a:ea typeface="+mn-ea"/>
                <a:cs typeface="Calibri" panose="020F0502020204030204" pitchFamily="34" charset="0"/>
              </a:rPr>
              <a:t>or</a:t>
            </a:r>
            <a:r>
              <a:rPr lang="tr-TR" sz="1600" dirty="0">
                <a:latin typeface="Calibri" panose="020F0502020204030204" pitchFamily="34" charset="0"/>
                <a:ea typeface="+mn-ea"/>
                <a:cs typeface="Calibri" panose="020F0502020204030204" pitchFamily="34" charset="0"/>
              </a:rPr>
              <a:t> </a:t>
            </a:r>
            <a:r>
              <a:rPr lang="tr-TR" sz="1600" dirty="0" err="1">
                <a:latin typeface="Calibri" panose="020F0502020204030204" pitchFamily="34" charset="0"/>
                <a:ea typeface="+mn-ea"/>
                <a:cs typeface="Calibri" panose="020F0502020204030204" pitchFamily="34" charset="0"/>
              </a:rPr>
              <a:t>Selectivity</a:t>
            </a:r>
            <a:r>
              <a:rPr lang="tr-TR" sz="1600" dirty="0">
                <a:latin typeface="Calibri" panose="020F0502020204030204" pitchFamily="34" charset="0"/>
                <a:ea typeface="+mn-ea"/>
                <a:cs typeface="Calibri" panose="020F0502020204030204" pitchFamily="34" charset="0"/>
              </a:rPr>
              <a:t>)</a:t>
            </a:r>
          </a:p>
          <a:p>
            <a:pPr algn="ctr">
              <a:lnSpc>
                <a:spcPct val="150000"/>
              </a:lnSpc>
            </a:pPr>
            <a:r>
              <a:rPr lang="tr-TR" sz="1600" b="1" dirty="0" err="1">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Specificity</a:t>
            </a:r>
            <a:r>
              <a:rPr lang="tr-TR" sz="1600" b="1" dirty="0">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=TN / GERÇEK NEGATİFLER</a:t>
            </a:r>
          </a:p>
          <a:p>
            <a:pPr marL="285750" indent="-285750" algn="just">
              <a:lnSpc>
                <a:spcPct val="150000"/>
              </a:lnSpc>
              <a:buFont typeface="Arial" panose="020B0604020202020204" pitchFamily="34" charset="0"/>
              <a:buChar char="•"/>
            </a:pPr>
            <a:r>
              <a:rPr lang="tr-TR" sz="1600" b="1" dirty="0">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Doğruluk (</a:t>
            </a:r>
            <a:r>
              <a:rPr lang="tr-TR" sz="1600" b="1" dirty="0" err="1">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Accuracy</a:t>
            </a:r>
            <a:r>
              <a:rPr lang="tr-TR" sz="1600" b="1" dirty="0">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a:t>
            </a:r>
            <a:r>
              <a:rPr lang="tr-TR" sz="16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Doğru sınıflandırmanın toplama bölümüdür. Yani; doğrular / toplam. Yani yoka yok vara var dediklerimizin toplama oranı. Ayrıca esas köşegenin toplama oranı da diyebiliriz.</a:t>
            </a:r>
          </a:p>
          <a:p>
            <a:pPr algn="just">
              <a:lnSpc>
                <a:spcPct val="150000"/>
              </a:lnSpc>
            </a:pPr>
            <a:endParaRPr lang="tr-TR" sz="16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endParaRPr>
          </a:p>
          <a:p>
            <a:pPr algn="ctr">
              <a:lnSpc>
                <a:spcPct val="150000"/>
              </a:lnSpc>
            </a:pPr>
            <a:r>
              <a:rPr lang="tr-TR" sz="1600" b="1" dirty="0" err="1">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Acuuracy</a:t>
            </a:r>
            <a:r>
              <a:rPr lang="tr-TR" sz="1600" b="1" dirty="0">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  TN + TP / TOPLAM = 100+200 / 330 = 0,91</a:t>
            </a:r>
          </a:p>
        </p:txBody>
      </p:sp>
    </p:spTree>
    <p:extLst>
      <p:ext uri="{BB962C8B-B14F-4D97-AF65-F5344CB8AC3E}">
        <p14:creationId xmlns:p14="http://schemas.microsoft.com/office/powerpoint/2010/main" val="2570577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 </a:t>
            </a:r>
          </a:p>
        </p:txBody>
      </p:sp>
      <p:sp>
        <p:nvSpPr>
          <p:cNvPr id="7" name="Unvan 2"/>
          <p:cNvSpPr txBox="1">
            <a:spLocks/>
          </p:cNvSpPr>
          <p:nvPr/>
        </p:nvSpPr>
        <p:spPr>
          <a:xfrm>
            <a:off x="414961" y="875049"/>
            <a:ext cx="8486584" cy="3994824"/>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spcAft>
                <a:spcPts val="1200"/>
              </a:spcAft>
              <a:buFont typeface="Arial" panose="020B0604020202020204" pitchFamily="34" charset="0"/>
              <a:buChar char="•"/>
            </a:pPr>
            <a:r>
              <a:rPr lang="tr-TR" sz="1500" b="1" dirty="0">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Precision (Hassasiyet): </a:t>
            </a:r>
            <a:r>
              <a:rPr lang="tr-TR" sz="15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Tüm sınıflardan, doğru olarak ne kadar tahmin edildiğinin bir ölçüsüdür. Mümkün olduğu kadar yüksek olmalıdır. Pozitif Tahmin Edici Değer olarak da bilinir. </a:t>
            </a:r>
          </a:p>
          <a:p>
            <a:pPr marL="285750" indent="-285750">
              <a:lnSpc>
                <a:spcPct val="150000"/>
              </a:lnSpc>
              <a:spcAft>
                <a:spcPts val="1200"/>
              </a:spcAft>
              <a:buFont typeface="Arial" panose="020B0604020202020204" pitchFamily="34" charset="0"/>
              <a:buChar char="•"/>
            </a:pPr>
            <a:r>
              <a:rPr lang="tr-TR" sz="15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Precision, modelin pozitif sınıfları ne kadar iyi ayırt edebildiğini ölçer ve yanlış pozitif tahminlerin sayısını dikkate alır. Precision, özellikle dengesiz veri kümeleri veya sınıflandırma problemleri için önemlidir. </a:t>
            </a:r>
          </a:p>
          <a:p>
            <a:pPr marL="285750" indent="-285750">
              <a:lnSpc>
                <a:spcPct val="150000"/>
              </a:lnSpc>
              <a:spcAft>
                <a:spcPts val="1200"/>
              </a:spcAft>
              <a:buFont typeface="Arial" panose="020B0604020202020204" pitchFamily="34" charset="0"/>
              <a:buChar char="•"/>
            </a:pPr>
            <a:r>
              <a:rPr lang="tr-TR" sz="15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Yüksek bir </a:t>
            </a:r>
            <a:r>
              <a:rPr lang="tr-TR" sz="15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precision</a:t>
            </a:r>
            <a:r>
              <a:rPr lang="tr-TR" sz="15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değeri, modelin pozitif tahminlerinin çoğunun doğru olduğu anlamına gelir. </a:t>
            </a:r>
          </a:p>
          <a:p>
            <a:pPr marL="285750" indent="-285750">
              <a:lnSpc>
                <a:spcPct val="150000"/>
              </a:lnSpc>
              <a:spcAft>
                <a:spcPts val="1200"/>
              </a:spcAft>
              <a:buFont typeface="Arial" panose="020B0604020202020204" pitchFamily="34" charset="0"/>
              <a:buChar char="•"/>
            </a:pPr>
            <a:r>
              <a:rPr lang="tr-TR" sz="15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Düşük bir </a:t>
            </a:r>
            <a:r>
              <a:rPr lang="tr-TR" sz="15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precision</a:t>
            </a:r>
            <a:r>
              <a:rPr lang="tr-TR" sz="15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değeri ise modelin pozitif tahminlerinin büyük bir kısmının yanlış olduğu anlamına gelir.</a:t>
            </a:r>
          </a:p>
          <a:p>
            <a:pPr algn="ctr">
              <a:lnSpc>
                <a:spcPct val="150000"/>
              </a:lnSpc>
              <a:spcAft>
                <a:spcPts val="1200"/>
              </a:spcAft>
            </a:pPr>
            <a:r>
              <a:rPr lang="tr-TR" sz="1500" b="1" dirty="0">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Precision=TP / TP + FP</a:t>
            </a:r>
          </a:p>
        </p:txBody>
      </p:sp>
    </p:spTree>
    <p:extLst>
      <p:ext uri="{BB962C8B-B14F-4D97-AF65-F5344CB8AC3E}">
        <p14:creationId xmlns:p14="http://schemas.microsoft.com/office/powerpoint/2010/main" val="23794413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 </a:t>
            </a:r>
          </a:p>
        </p:txBody>
      </p:sp>
      <p:sp>
        <p:nvSpPr>
          <p:cNvPr id="7" name="Unvan 2"/>
          <p:cNvSpPr txBox="1">
            <a:spLocks/>
          </p:cNvSpPr>
          <p:nvPr/>
        </p:nvSpPr>
        <p:spPr>
          <a:xfrm>
            <a:off x="414961" y="875049"/>
            <a:ext cx="8486584" cy="3994824"/>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50000"/>
              </a:lnSpc>
              <a:buFont typeface="Arial" panose="020B0604020202020204" pitchFamily="34" charset="0"/>
              <a:buChar char="•"/>
            </a:pPr>
            <a:r>
              <a:rPr lang="tr-TR" sz="1400" b="1" dirty="0">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F1-Puanı (F1-Score): </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Gerçek pozitif değerlerin oranının (</a:t>
            </a:r>
            <a:r>
              <a:rPr lang="tr-TR" sz="14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recall</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ve hassasiyetin (</a:t>
            </a:r>
            <a:r>
              <a:rPr lang="tr-TR" sz="14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precision</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harmonik ortalamasıdır. </a:t>
            </a:r>
          </a:p>
          <a:p>
            <a:pPr marL="285750" indent="-285750" algn="just">
              <a:lnSpc>
                <a:spcPct val="150000"/>
              </a:lnSpc>
              <a:buFont typeface="Arial" panose="020B0604020202020204" pitchFamily="34" charset="0"/>
              <a:buChar char="•"/>
            </a:pP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Sınıflandırıcının ne kadar iyi performans gösterdiğinin bir ölçüsüdür ve sınıflandırıcıları karşılaştırmakta sıklıkla kullanılır. </a:t>
            </a:r>
          </a:p>
          <a:p>
            <a:pPr marL="285750" indent="-285750" algn="just">
              <a:lnSpc>
                <a:spcPct val="150000"/>
              </a:lnSpc>
              <a:buFont typeface="Arial" panose="020B0604020202020204" pitchFamily="34" charset="0"/>
              <a:buChar char="•"/>
            </a:pP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Precision ve </a:t>
            </a:r>
            <a:r>
              <a:rPr lang="tr-TR" sz="14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recall’u</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dengelemede devreye F1-Score girer. Burada normal ortalama alınmamasının sebebi de </a:t>
            </a:r>
            <a:r>
              <a:rPr lang="tr-TR" sz="14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recall’un</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1 </a:t>
            </a:r>
            <a:r>
              <a:rPr lang="tr-TR" sz="14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precision’ın</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0 olduğu bir durumda (ya da tam tersi) ortalama 0.5 çıkacaktır, bu da bize iyi bir iç görü vermez, başladığımız yere dönmüş oluruz, bunun yerine harmonik ortalamada </a:t>
            </a:r>
            <a:r>
              <a:rPr lang="tr-TR" sz="14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recall’un</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0.001 </a:t>
            </a:r>
            <a:r>
              <a:rPr lang="tr-TR" sz="14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precision’ın</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0.999 olduğu durumda F1-score 0.001 çıkar (0 olsaydı direkt 0 olacaktı). Eğer </a:t>
            </a:r>
            <a:r>
              <a:rPr lang="tr-TR" sz="14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precision</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ve </a:t>
            </a:r>
            <a:r>
              <a:rPr lang="tr-TR" sz="14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recall’un</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arasında dengeyi arıyorsak F1-Score’un maksimum olduğu durumlara bakarız.</a:t>
            </a:r>
          </a:p>
        </p:txBody>
      </p:sp>
      <p:pic>
        <p:nvPicPr>
          <p:cNvPr id="4" name="Picture 3">
            <a:extLst>
              <a:ext uri="{FF2B5EF4-FFF2-40B4-BE49-F238E27FC236}">
                <a16:creationId xmlns:a16="http://schemas.microsoft.com/office/drawing/2014/main" id="{8EBB1BA9-3A86-2E19-87F6-6BE2A8E57B04}"/>
              </a:ext>
            </a:extLst>
          </p:cNvPr>
          <p:cNvPicPr>
            <a:picLocks noChangeAspect="1"/>
          </p:cNvPicPr>
          <p:nvPr/>
        </p:nvPicPr>
        <p:blipFill rotWithShape="1">
          <a:blip r:embed="rId2"/>
          <a:srcRect t="35639" b="17590"/>
          <a:stretch/>
        </p:blipFill>
        <p:spPr>
          <a:xfrm>
            <a:off x="2794586" y="3945692"/>
            <a:ext cx="3416294" cy="645517"/>
          </a:xfrm>
          <a:prstGeom prst="rect">
            <a:avLst/>
          </a:prstGeom>
        </p:spPr>
      </p:pic>
    </p:spTree>
    <p:extLst>
      <p:ext uri="{BB962C8B-B14F-4D97-AF65-F5344CB8AC3E}">
        <p14:creationId xmlns:p14="http://schemas.microsoft.com/office/powerpoint/2010/main" val="27911232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a:t>
            </a:r>
            <a:r>
              <a:rPr lang="tr-TR" sz="2000" dirty="0" err="1"/>
              <a:t>Two-classes</a:t>
            </a:r>
            <a:r>
              <a:rPr lang="tr-TR" sz="2000" dirty="0"/>
              <a:t>… ) </a:t>
            </a:r>
          </a:p>
        </p:txBody>
      </p:sp>
      <p:pic>
        <p:nvPicPr>
          <p:cNvPr id="8" name="Resim 7"/>
          <p:cNvPicPr>
            <a:picLocks noChangeAspect="1"/>
          </p:cNvPicPr>
          <p:nvPr/>
        </p:nvPicPr>
        <p:blipFill>
          <a:blip r:embed="rId2"/>
          <a:stretch>
            <a:fillRect/>
          </a:stretch>
        </p:blipFill>
        <p:spPr>
          <a:xfrm>
            <a:off x="988291" y="875049"/>
            <a:ext cx="7496175" cy="2409825"/>
          </a:xfrm>
          <a:prstGeom prst="rect">
            <a:avLst/>
          </a:prstGeom>
        </p:spPr>
      </p:pic>
    </p:spTree>
    <p:extLst>
      <p:ext uri="{BB962C8B-B14F-4D97-AF65-F5344CB8AC3E}">
        <p14:creationId xmlns:p14="http://schemas.microsoft.com/office/powerpoint/2010/main" val="514276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N </a:t>
            </a:r>
            <a:r>
              <a:rPr lang="tr-TR" sz="2000" dirty="0" err="1"/>
              <a:t>modeling</a:t>
            </a:r>
            <a:r>
              <a:rPr lang="tr-TR" sz="2000" dirty="0"/>
              <a:t>…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28682" name="Picture 10" descr="Random Forest Regression. In this blog we'll try to understand… | by Afroz  Chakure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4140" y="1110958"/>
            <a:ext cx="6234685" cy="3689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37541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 </a:t>
            </a:r>
          </a:p>
        </p:txBody>
      </p:sp>
      <p:pic>
        <p:nvPicPr>
          <p:cNvPr id="7" name="Resim 6"/>
          <p:cNvPicPr>
            <a:picLocks noChangeAspect="1"/>
          </p:cNvPicPr>
          <p:nvPr/>
        </p:nvPicPr>
        <p:blipFill>
          <a:blip r:embed="rId2"/>
          <a:stretch>
            <a:fillRect/>
          </a:stretch>
        </p:blipFill>
        <p:spPr>
          <a:xfrm>
            <a:off x="890587" y="1504950"/>
            <a:ext cx="7362825" cy="2133600"/>
          </a:xfrm>
          <a:prstGeom prst="rect">
            <a:avLst/>
          </a:prstGeom>
        </p:spPr>
      </p:pic>
    </p:spTree>
    <p:extLst>
      <p:ext uri="{BB962C8B-B14F-4D97-AF65-F5344CB8AC3E}">
        <p14:creationId xmlns:p14="http://schemas.microsoft.com/office/powerpoint/2010/main" val="3913283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(Multi-</a:t>
            </a:r>
            <a:r>
              <a:rPr lang="tr-TR" sz="2000" dirty="0" err="1"/>
              <a:t>class</a:t>
            </a:r>
            <a:r>
              <a:rPr lang="tr-TR" sz="2000" dirty="0"/>
              <a:t>…)</a:t>
            </a:r>
          </a:p>
        </p:txBody>
      </p:sp>
      <p:pic>
        <p:nvPicPr>
          <p:cNvPr id="7" name="Resim 6"/>
          <p:cNvPicPr>
            <a:picLocks noChangeAspect="1"/>
          </p:cNvPicPr>
          <p:nvPr/>
        </p:nvPicPr>
        <p:blipFill>
          <a:blip r:embed="rId2"/>
          <a:stretch>
            <a:fillRect/>
          </a:stretch>
        </p:blipFill>
        <p:spPr>
          <a:xfrm>
            <a:off x="1025236" y="636364"/>
            <a:ext cx="6724217" cy="4372053"/>
          </a:xfrm>
          <a:prstGeom prst="rect">
            <a:avLst/>
          </a:prstGeom>
        </p:spPr>
      </p:pic>
    </p:spTree>
    <p:extLst>
      <p:ext uri="{BB962C8B-B14F-4D97-AF65-F5344CB8AC3E}">
        <p14:creationId xmlns:p14="http://schemas.microsoft.com/office/powerpoint/2010/main" val="16750173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(Multi-</a:t>
            </a:r>
            <a:r>
              <a:rPr lang="tr-TR" sz="2000" dirty="0" err="1"/>
              <a:t>class</a:t>
            </a:r>
            <a:r>
              <a:rPr lang="tr-TR" sz="2000" dirty="0"/>
              <a:t>…) </a:t>
            </a:r>
          </a:p>
        </p:txBody>
      </p:sp>
      <p:pic>
        <p:nvPicPr>
          <p:cNvPr id="8" name="Resim 7"/>
          <p:cNvPicPr>
            <a:picLocks noChangeAspect="1"/>
          </p:cNvPicPr>
          <p:nvPr/>
        </p:nvPicPr>
        <p:blipFill>
          <a:blip r:embed="rId2"/>
          <a:stretch>
            <a:fillRect/>
          </a:stretch>
        </p:blipFill>
        <p:spPr>
          <a:xfrm>
            <a:off x="4324270" y="962025"/>
            <a:ext cx="4819730" cy="1688523"/>
          </a:xfrm>
          <a:prstGeom prst="rect">
            <a:avLst/>
          </a:prstGeom>
        </p:spPr>
      </p:pic>
      <p:pic>
        <p:nvPicPr>
          <p:cNvPr id="9" name="Resim 8"/>
          <p:cNvPicPr>
            <a:picLocks noChangeAspect="1"/>
          </p:cNvPicPr>
          <p:nvPr/>
        </p:nvPicPr>
        <p:blipFill>
          <a:blip r:embed="rId3"/>
          <a:stretch>
            <a:fillRect/>
          </a:stretch>
        </p:blipFill>
        <p:spPr>
          <a:xfrm>
            <a:off x="335107" y="962025"/>
            <a:ext cx="3486150" cy="3933825"/>
          </a:xfrm>
          <a:prstGeom prst="rect">
            <a:avLst/>
          </a:prstGeom>
        </p:spPr>
      </p:pic>
      <p:sp>
        <p:nvSpPr>
          <p:cNvPr id="10" name="Sağ Ok 9"/>
          <p:cNvSpPr/>
          <p:nvPr/>
        </p:nvSpPr>
        <p:spPr>
          <a:xfrm>
            <a:off x="3865419" y="2382982"/>
            <a:ext cx="444997" cy="26756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41073200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a:t>
            </a:r>
            <a:r>
              <a:rPr lang="tr-TR" sz="2000" dirty="0" err="1"/>
              <a:t>Regression</a:t>
            </a:r>
            <a:r>
              <a:rPr lang="tr-TR" sz="2000" dirty="0"/>
              <a:t> Problem) </a:t>
            </a:r>
          </a:p>
        </p:txBody>
      </p:sp>
      <p:sp>
        <p:nvSpPr>
          <p:cNvPr id="5" name="Metin kutusu 4">
            <a:extLst>
              <a:ext uri="{FF2B5EF4-FFF2-40B4-BE49-F238E27FC236}">
                <a16:creationId xmlns:a16="http://schemas.microsoft.com/office/drawing/2014/main" id="{2618CC05-5229-B8CB-DCE3-A70B7DEFD693}"/>
              </a:ext>
            </a:extLst>
          </p:cNvPr>
          <p:cNvSpPr txBox="1"/>
          <p:nvPr/>
        </p:nvSpPr>
        <p:spPr>
          <a:xfrm>
            <a:off x="794943" y="875049"/>
            <a:ext cx="4572000" cy="369332"/>
          </a:xfrm>
          <a:prstGeom prst="rect">
            <a:avLst/>
          </a:prstGeom>
          <a:noFill/>
        </p:spPr>
        <p:txBody>
          <a:bodyPr wrap="square">
            <a:spAutoFit/>
          </a:bodyPr>
          <a:lstStyle/>
          <a:p>
            <a:r>
              <a:rPr lang="tr-TR" sz="1800" b="0" i="0" u="none" strike="noStrike" baseline="0" dirty="0">
                <a:latin typeface="SFRM1095"/>
              </a:rPr>
              <a:t>Ortalama Karesel Hata(MSE):</a:t>
            </a:r>
            <a:endParaRPr lang="tr-TR" dirty="0"/>
          </a:p>
        </p:txBody>
      </p:sp>
      <p:pic>
        <p:nvPicPr>
          <p:cNvPr id="6" name="Resim 5">
            <a:extLst>
              <a:ext uri="{FF2B5EF4-FFF2-40B4-BE49-F238E27FC236}">
                <a16:creationId xmlns:a16="http://schemas.microsoft.com/office/drawing/2014/main" id="{7134C21F-4ABD-0CB9-3C3D-B24F5DAEA6D7}"/>
              </a:ext>
            </a:extLst>
          </p:cNvPr>
          <p:cNvPicPr>
            <a:picLocks noChangeAspect="1"/>
          </p:cNvPicPr>
          <p:nvPr/>
        </p:nvPicPr>
        <p:blipFill>
          <a:blip r:embed="rId2"/>
          <a:stretch>
            <a:fillRect/>
          </a:stretch>
        </p:blipFill>
        <p:spPr>
          <a:xfrm>
            <a:off x="3638706" y="681159"/>
            <a:ext cx="2296891" cy="684000"/>
          </a:xfrm>
          <a:prstGeom prst="rect">
            <a:avLst/>
          </a:prstGeom>
        </p:spPr>
      </p:pic>
      <p:sp>
        <p:nvSpPr>
          <p:cNvPr id="9" name="Metin kutusu 8">
            <a:extLst>
              <a:ext uri="{FF2B5EF4-FFF2-40B4-BE49-F238E27FC236}">
                <a16:creationId xmlns:a16="http://schemas.microsoft.com/office/drawing/2014/main" id="{1E0053B0-517C-9FA8-6CBD-904C614F95C4}"/>
              </a:ext>
            </a:extLst>
          </p:cNvPr>
          <p:cNvSpPr txBox="1"/>
          <p:nvPr/>
        </p:nvSpPr>
        <p:spPr>
          <a:xfrm>
            <a:off x="287359" y="1365159"/>
            <a:ext cx="8508570" cy="3831818"/>
          </a:xfrm>
          <a:prstGeom prst="rect">
            <a:avLst/>
          </a:prstGeom>
          <a:noFill/>
        </p:spPr>
        <p:txBody>
          <a:bodyPr wrap="square">
            <a:spAutoFit/>
          </a:bodyPr>
          <a:lstStyle/>
          <a:p>
            <a:pPr algn="just">
              <a:spcAft>
                <a:spcPts val="600"/>
              </a:spcAft>
            </a:pPr>
            <a:r>
              <a:rPr lang="tr-TR" sz="1600" dirty="0">
                <a:latin typeface="SFRM1095"/>
              </a:rPr>
              <a:t>Regresyon problemlerinin değerlendirilmesinde yaygın olarak kullanılan bir hata ölçüsüdür. MSE, bir regresyon modelinin tahminlerinin ne kadar doğru veya yanlış olduğunu değerlendirmek için kullanılır. Daha düşük bir MSE değeri, modelin daha iyi tahminler yaptığı anlamına gelir.</a:t>
            </a:r>
          </a:p>
          <a:p>
            <a:pPr algn="l">
              <a:spcAft>
                <a:spcPts val="600"/>
              </a:spcAft>
            </a:pPr>
            <a:r>
              <a:rPr lang="tr-TR" sz="1600" dirty="0" err="1">
                <a:latin typeface="SFRM1095"/>
              </a:rPr>
              <a:t>MSE'nin</a:t>
            </a:r>
            <a:r>
              <a:rPr lang="tr-TR" sz="1600" dirty="0">
                <a:latin typeface="SFRM1095"/>
              </a:rPr>
              <a:t> hesaplanması için aşağıdaki adımları izlersiniz:</a:t>
            </a:r>
          </a:p>
          <a:p>
            <a:pPr marL="342900" indent="-342900" algn="l">
              <a:spcAft>
                <a:spcPts val="600"/>
              </a:spcAft>
              <a:buFont typeface="+mj-lt"/>
              <a:buAutoNum type="arabicPeriod"/>
            </a:pPr>
            <a:r>
              <a:rPr lang="tr-TR" sz="1600" dirty="0">
                <a:latin typeface="SFRM1095"/>
              </a:rPr>
              <a:t>Her veri örneği için gerçek değeri (</a:t>
            </a:r>
            <a:r>
              <a:rPr lang="tr-TR" sz="1600" dirty="0" err="1">
                <a:latin typeface="SFRM1095"/>
              </a:rPr>
              <a:t>ground</a:t>
            </a:r>
            <a:r>
              <a:rPr lang="tr-TR" sz="1600" dirty="0">
                <a:latin typeface="SFRM1095"/>
              </a:rPr>
              <a:t> </a:t>
            </a:r>
            <a:r>
              <a:rPr lang="tr-TR" sz="1600" dirty="0" err="1">
                <a:latin typeface="SFRM1095"/>
              </a:rPr>
              <a:t>truth</a:t>
            </a:r>
            <a:r>
              <a:rPr lang="tr-TR" sz="1600" dirty="0">
                <a:latin typeface="SFRM1095"/>
              </a:rPr>
              <a:t>) temsil eden bir değer (genellikle y olarak gösterilir) ve modelin tahmin ettiği değeri (genellikle ŷ olarak gösterilir) elde edersiniz.</a:t>
            </a:r>
          </a:p>
          <a:p>
            <a:pPr marL="342900" indent="-342900" algn="l">
              <a:spcAft>
                <a:spcPts val="600"/>
              </a:spcAft>
              <a:buFont typeface="+mj-lt"/>
              <a:buAutoNum type="arabicPeriod"/>
            </a:pPr>
            <a:r>
              <a:rPr lang="tr-TR" sz="1600" dirty="0">
                <a:latin typeface="SFRM1095"/>
              </a:rPr>
              <a:t>Her örneğin için hata (</a:t>
            </a:r>
            <a:r>
              <a:rPr lang="tr-TR" sz="1600" dirty="0" err="1">
                <a:latin typeface="SFRM1095"/>
              </a:rPr>
              <a:t>error</a:t>
            </a:r>
            <a:r>
              <a:rPr lang="tr-TR" sz="1600" dirty="0">
                <a:latin typeface="SFRM1095"/>
              </a:rPr>
              <a:t>) hesaplanır, yani gerçek değer ile modelin tahmin ettiği değer arasındaki fark: </a:t>
            </a:r>
            <a:r>
              <a:rPr lang="tr-TR" sz="1600" b="1" dirty="0" err="1">
                <a:solidFill>
                  <a:srgbClr val="FFFF00"/>
                </a:solidFill>
                <a:latin typeface="SFRM1095"/>
              </a:rPr>
              <a:t>error</a:t>
            </a:r>
            <a:r>
              <a:rPr lang="tr-TR" sz="1600" b="1" dirty="0">
                <a:solidFill>
                  <a:srgbClr val="FFFF00"/>
                </a:solidFill>
                <a:latin typeface="SFRM1095"/>
              </a:rPr>
              <a:t> = y - y</a:t>
            </a:r>
            <a:r>
              <a:rPr lang="tr-TR" sz="1600" dirty="0">
                <a:latin typeface="SFRM1095"/>
              </a:rPr>
              <a:t>̂</a:t>
            </a:r>
          </a:p>
          <a:p>
            <a:pPr marL="342900" indent="-342900" algn="l">
              <a:spcAft>
                <a:spcPts val="600"/>
              </a:spcAft>
              <a:buFont typeface="+mj-lt"/>
              <a:buAutoNum type="arabicPeriod"/>
            </a:pPr>
            <a:r>
              <a:rPr lang="tr-TR" sz="1600" dirty="0">
                <a:latin typeface="SFRM1095"/>
              </a:rPr>
              <a:t>Bu hataların karelerini alarak her örnek için bir hata kare değeri hesaplanır: </a:t>
            </a:r>
          </a:p>
          <a:p>
            <a:pPr algn="l">
              <a:spcAft>
                <a:spcPts val="600"/>
              </a:spcAft>
            </a:pPr>
            <a:r>
              <a:rPr lang="tr-TR" sz="1600" dirty="0">
                <a:latin typeface="SFRM1095"/>
              </a:rPr>
              <a:t>	</a:t>
            </a:r>
            <a:r>
              <a:rPr lang="tr-TR" sz="1600" dirty="0" err="1">
                <a:solidFill>
                  <a:srgbClr val="FFFF00"/>
                </a:solidFill>
                <a:latin typeface="SFRM1095"/>
              </a:rPr>
              <a:t>squared_error</a:t>
            </a:r>
            <a:r>
              <a:rPr lang="tr-TR" sz="1600" dirty="0">
                <a:solidFill>
                  <a:srgbClr val="FFFF00"/>
                </a:solidFill>
                <a:latin typeface="SFRM1095"/>
              </a:rPr>
              <a:t> = (y - ŷ)^2</a:t>
            </a:r>
          </a:p>
          <a:p>
            <a:pPr algn="l">
              <a:spcAft>
                <a:spcPts val="600"/>
              </a:spcAft>
            </a:pPr>
            <a:r>
              <a:rPr lang="tr-TR" sz="1600" dirty="0">
                <a:latin typeface="SFRM1095"/>
              </a:rPr>
              <a:t>4. Tüm hata kare değerlerinin ortalaması alınarak MSE hesaplanır: </a:t>
            </a:r>
            <a:r>
              <a:rPr lang="tr-TR" sz="1600" dirty="0">
                <a:solidFill>
                  <a:srgbClr val="FFFF00"/>
                </a:solidFill>
                <a:latin typeface="SFRM1095"/>
              </a:rPr>
              <a:t>MSE = (1/n) * </a:t>
            </a:r>
            <a:r>
              <a:rPr lang="el-GR" sz="1600" dirty="0">
                <a:solidFill>
                  <a:srgbClr val="FFFF00"/>
                </a:solidFill>
                <a:latin typeface="SFRM1095"/>
              </a:rPr>
              <a:t>Σ(</a:t>
            </a:r>
            <a:r>
              <a:rPr lang="tr-TR" sz="1600" dirty="0" err="1">
                <a:solidFill>
                  <a:srgbClr val="FFFF00"/>
                </a:solidFill>
                <a:latin typeface="SFRM1095"/>
              </a:rPr>
              <a:t>squared_error</a:t>
            </a:r>
            <a:r>
              <a:rPr lang="tr-TR" sz="1600" dirty="0">
                <a:solidFill>
                  <a:srgbClr val="FFFF00"/>
                </a:solidFill>
                <a:latin typeface="SFRM1095"/>
              </a:rPr>
              <a:t>), </a:t>
            </a:r>
            <a:r>
              <a:rPr lang="tr-TR" sz="1600" dirty="0">
                <a:latin typeface="SFRM1095"/>
              </a:rPr>
              <a:t>burada n, veri setindeki örneklerin sayısını temsil eder.</a:t>
            </a:r>
          </a:p>
          <a:p>
            <a:endParaRPr lang="tr-TR" sz="1600" dirty="0">
              <a:latin typeface="SFRM1095"/>
            </a:endParaRPr>
          </a:p>
        </p:txBody>
      </p:sp>
    </p:spTree>
    <p:extLst>
      <p:ext uri="{BB962C8B-B14F-4D97-AF65-F5344CB8AC3E}">
        <p14:creationId xmlns:p14="http://schemas.microsoft.com/office/powerpoint/2010/main" val="22511094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a:t>
            </a:r>
            <a:r>
              <a:rPr lang="tr-TR" sz="2000" dirty="0" err="1"/>
              <a:t>Regression</a:t>
            </a:r>
            <a:r>
              <a:rPr lang="tr-TR" sz="2000" dirty="0"/>
              <a:t> Problem) </a:t>
            </a:r>
          </a:p>
        </p:txBody>
      </p:sp>
      <p:sp>
        <p:nvSpPr>
          <p:cNvPr id="5" name="Metin kutusu 4">
            <a:extLst>
              <a:ext uri="{FF2B5EF4-FFF2-40B4-BE49-F238E27FC236}">
                <a16:creationId xmlns:a16="http://schemas.microsoft.com/office/drawing/2014/main" id="{2618CC05-5229-B8CB-DCE3-A70B7DEFD693}"/>
              </a:ext>
            </a:extLst>
          </p:cNvPr>
          <p:cNvSpPr txBox="1"/>
          <p:nvPr/>
        </p:nvSpPr>
        <p:spPr>
          <a:xfrm>
            <a:off x="717452" y="1404035"/>
            <a:ext cx="4572000" cy="369332"/>
          </a:xfrm>
          <a:prstGeom prst="rect">
            <a:avLst/>
          </a:prstGeom>
          <a:noFill/>
        </p:spPr>
        <p:txBody>
          <a:bodyPr wrap="square">
            <a:spAutoFit/>
          </a:bodyPr>
          <a:lstStyle/>
          <a:p>
            <a:r>
              <a:rPr lang="tr-TR" sz="1800" b="0" i="0" u="none" strike="noStrike" baseline="0" dirty="0">
                <a:latin typeface="SFRM1095"/>
              </a:rPr>
              <a:t>Ortalama Karesel Hata Karekökü(RMSE):</a:t>
            </a:r>
            <a:endParaRPr lang="tr-TR" dirty="0"/>
          </a:p>
        </p:txBody>
      </p:sp>
      <p:sp>
        <p:nvSpPr>
          <p:cNvPr id="7" name="Metin kutusu 6">
            <a:extLst>
              <a:ext uri="{FF2B5EF4-FFF2-40B4-BE49-F238E27FC236}">
                <a16:creationId xmlns:a16="http://schemas.microsoft.com/office/drawing/2014/main" id="{8B2BC5F7-CF54-927C-D666-D75B559620E9}"/>
              </a:ext>
            </a:extLst>
          </p:cNvPr>
          <p:cNvSpPr txBox="1"/>
          <p:nvPr/>
        </p:nvSpPr>
        <p:spPr>
          <a:xfrm>
            <a:off x="717452" y="2401744"/>
            <a:ext cx="4572000" cy="369332"/>
          </a:xfrm>
          <a:prstGeom prst="rect">
            <a:avLst/>
          </a:prstGeom>
          <a:noFill/>
        </p:spPr>
        <p:txBody>
          <a:bodyPr wrap="square">
            <a:spAutoFit/>
          </a:bodyPr>
          <a:lstStyle/>
          <a:p>
            <a:r>
              <a:rPr lang="tr-TR" sz="1800" b="0" i="0" u="none" strike="noStrike" baseline="0" dirty="0">
                <a:latin typeface="SFRM0800"/>
              </a:rPr>
              <a:t>Ortalama mutlak hata (MAE):</a:t>
            </a:r>
            <a:endParaRPr lang="tr-TR" dirty="0"/>
          </a:p>
        </p:txBody>
      </p:sp>
      <p:pic>
        <p:nvPicPr>
          <p:cNvPr id="6" name="Resim 5">
            <a:extLst>
              <a:ext uri="{FF2B5EF4-FFF2-40B4-BE49-F238E27FC236}">
                <a16:creationId xmlns:a16="http://schemas.microsoft.com/office/drawing/2014/main" id="{17E91E4A-5088-674D-DDFE-0667AC6C217E}"/>
              </a:ext>
            </a:extLst>
          </p:cNvPr>
          <p:cNvPicPr>
            <a:picLocks noChangeAspect="1"/>
          </p:cNvPicPr>
          <p:nvPr/>
        </p:nvPicPr>
        <p:blipFill>
          <a:blip r:embed="rId2"/>
          <a:stretch>
            <a:fillRect/>
          </a:stretch>
        </p:blipFill>
        <p:spPr>
          <a:xfrm>
            <a:off x="4572000" y="1283178"/>
            <a:ext cx="2537785" cy="561552"/>
          </a:xfrm>
          <a:prstGeom prst="rect">
            <a:avLst/>
          </a:prstGeom>
        </p:spPr>
      </p:pic>
      <p:pic>
        <p:nvPicPr>
          <p:cNvPr id="11" name="Resim 10">
            <a:extLst>
              <a:ext uri="{FF2B5EF4-FFF2-40B4-BE49-F238E27FC236}">
                <a16:creationId xmlns:a16="http://schemas.microsoft.com/office/drawing/2014/main" id="{4D353010-ADCD-6FA5-2599-C26541B9FC49}"/>
              </a:ext>
            </a:extLst>
          </p:cNvPr>
          <p:cNvPicPr>
            <a:picLocks noChangeAspect="1"/>
          </p:cNvPicPr>
          <p:nvPr/>
        </p:nvPicPr>
        <p:blipFill>
          <a:blip r:embed="rId3"/>
          <a:stretch>
            <a:fillRect/>
          </a:stretch>
        </p:blipFill>
        <p:spPr>
          <a:xfrm>
            <a:off x="3695071" y="2109558"/>
            <a:ext cx="3531322" cy="898318"/>
          </a:xfrm>
          <a:prstGeom prst="rect">
            <a:avLst/>
          </a:prstGeom>
        </p:spPr>
      </p:pic>
    </p:spTree>
    <p:extLst>
      <p:ext uri="{BB962C8B-B14F-4D97-AF65-F5344CB8AC3E}">
        <p14:creationId xmlns:p14="http://schemas.microsoft.com/office/powerpoint/2010/main" val="17006651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a:t>
            </a:r>
            <a:r>
              <a:rPr lang="tr-TR" sz="2000" dirty="0" err="1"/>
              <a:t>Regression</a:t>
            </a:r>
            <a:r>
              <a:rPr lang="tr-TR" sz="2000" dirty="0"/>
              <a:t> Problem) </a:t>
            </a:r>
          </a:p>
        </p:txBody>
      </p:sp>
      <p:pic>
        <p:nvPicPr>
          <p:cNvPr id="13" name="Resim 12">
            <a:extLst>
              <a:ext uri="{FF2B5EF4-FFF2-40B4-BE49-F238E27FC236}">
                <a16:creationId xmlns:a16="http://schemas.microsoft.com/office/drawing/2014/main" id="{AD491C8A-27FF-9799-7802-4E32A714313F}"/>
              </a:ext>
            </a:extLst>
          </p:cNvPr>
          <p:cNvPicPr>
            <a:picLocks noChangeAspect="1"/>
          </p:cNvPicPr>
          <p:nvPr/>
        </p:nvPicPr>
        <p:blipFill>
          <a:blip r:embed="rId2"/>
          <a:stretch>
            <a:fillRect/>
          </a:stretch>
        </p:blipFill>
        <p:spPr>
          <a:xfrm>
            <a:off x="2224081" y="756992"/>
            <a:ext cx="3705225" cy="1047750"/>
          </a:xfrm>
          <a:prstGeom prst="rect">
            <a:avLst/>
          </a:prstGeom>
        </p:spPr>
      </p:pic>
      <p:sp>
        <p:nvSpPr>
          <p:cNvPr id="4" name="Metin kutusu 3">
            <a:extLst>
              <a:ext uri="{FF2B5EF4-FFF2-40B4-BE49-F238E27FC236}">
                <a16:creationId xmlns:a16="http://schemas.microsoft.com/office/drawing/2014/main" id="{FA675AE3-2A75-6FBF-0151-E08EB5561ED1}"/>
              </a:ext>
            </a:extLst>
          </p:cNvPr>
          <p:cNvSpPr txBox="1"/>
          <p:nvPr/>
        </p:nvSpPr>
        <p:spPr>
          <a:xfrm>
            <a:off x="294467" y="1804742"/>
            <a:ext cx="8555065" cy="3247043"/>
          </a:xfrm>
          <a:prstGeom prst="rect">
            <a:avLst/>
          </a:prstGeom>
          <a:noFill/>
        </p:spPr>
        <p:txBody>
          <a:bodyPr wrap="square">
            <a:spAutoFit/>
          </a:bodyPr>
          <a:lstStyle/>
          <a:p>
            <a:pPr>
              <a:spcAft>
                <a:spcPts val="600"/>
              </a:spcAft>
            </a:pPr>
            <a:r>
              <a:rPr lang="tr-TR" dirty="0">
                <a:latin typeface="SFRM0800"/>
              </a:rPr>
              <a:t>R2, bir modelin verileri ne kadar iyi açıkladığını veya uyduğunu belirlemek için kullanılır.</a:t>
            </a:r>
          </a:p>
          <a:p>
            <a:pPr>
              <a:spcAft>
                <a:spcPts val="600"/>
              </a:spcAft>
            </a:pPr>
            <a:r>
              <a:rPr lang="tr-TR" dirty="0">
                <a:latin typeface="SFRM0800"/>
              </a:rPr>
              <a:t>R2 değeri</a:t>
            </a:r>
            <a:r>
              <a:rPr lang="tr-TR" dirty="0">
                <a:solidFill>
                  <a:srgbClr val="FFFF00"/>
                </a:solidFill>
                <a:latin typeface="SFRM0800"/>
              </a:rPr>
              <a:t>, 0 ile 1 arasında bir değere sahiptir </a:t>
            </a:r>
            <a:r>
              <a:rPr lang="tr-TR" dirty="0">
                <a:latin typeface="SFRM0800"/>
              </a:rPr>
              <a:t>veya yüzde olarak ifade edilir. </a:t>
            </a:r>
          </a:p>
          <a:p>
            <a:pPr>
              <a:spcAft>
                <a:spcPts val="600"/>
              </a:spcAft>
            </a:pPr>
            <a:r>
              <a:rPr lang="tr-TR" dirty="0">
                <a:latin typeface="SFRM0800"/>
              </a:rPr>
              <a:t>R-kare ne kadar yüksekse, modelin bağımlı değişkenin varyansını o kadar iyi açıkladığı anlamına gelir.</a:t>
            </a:r>
          </a:p>
          <a:p>
            <a:pPr marL="285750" indent="-285750">
              <a:spcAft>
                <a:spcPts val="600"/>
              </a:spcAft>
              <a:buFont typeface="Arial" panose="020B0604020202020204" pitchFamily="34" charset="0"/>
              <a:buChar char="•"/>
            </a:pPr>
            <a:r>
              <a:rPr lang="tr-TR" dirty="0">
                <a:solidFill>
                  <a:srgbClr val="FFFF00"/>
                </a:solidFill>
                <a:latin typeface="SFRM0800"/>
              </a:rPr>
              <a:t>R-kare = 1: </a:t>
            </a:r>
            <a:r>
              <a:rPr lang="tr-TR" dirty="0">
                <a:latin typeface="SFRM0800"/>
              </a:rPr>
              <a:t>Model, bağımlı değişkenin varyansının tamamını açıklar. Tahminler mükemmel uyum sağlar.</a:t>
            </a:r>
          </a:p>
          <a:p>
            <a:pPr marL="285750" indent="-285750">
              <a:spcAft>
                <a:spcPts val="600"/>
              </a:spcAft>
              <a:buFont typeface="Arial" panose="020B0604020202020204" pitchFamily="34" charset="0"/>
              <a:buChar char="•"/>
            </a:pPr>
            <a:r>
              <a:rPr lang="tr-TR" dirty="0">
                <a:solidFill>
                  <a:srgbClr val="FFFF00"/>
                </a:solidFill>
                <a:latin typeface="SFRM0800"/>
              </a:rPr>
              <a:t>R-kare = 0: </a:t>
            </a:r>
            <a:r>
              <a:rPr lang="tr-TR" dirty="0">
                <a:latin typeface="SFRM0800"/>
              </a:rPr>
              <a:t>Model, bağımlı değişkenin varyansını hiç açıklamaz. Tahminler rastgele veya kötüdür.</a:t>
            </a:r>
          </a:p>
          <a:p>
            <a:pPr marL="285750" indent="-285750">
              <a:spcAft>
                <a:spcPts val="600"/>
              </a:spcAft>
              <a:buFont typeface="Arial" panose="020B0604020202020204" pitchFamily="34" charset="0"/>
              <a:buChar char="•"/>
            </a:pPr>
            <a:r>
              <a:rPr lang="tr-TR" dirty="0">
                <a:solidFill>
                  <a:srgbClr val="FFFF00"/>
                </a:solidFill>
                <a:latin typeface="SFRM0800"/>
              </a:rPr>
              <a:t>0 &lt; R-kare &lt; 1: </a:t>
            </a:r>
            <a:r>
              <a:rPr lang="tr-TR" dirty="0">
                <a:latin typeface="SFRM0800"/>
              </a:rPr>
              <a:t>Model, bağımlı değişkenin bir kısmını açıklar. R-kare değeri ne kadar yüksekse, modelin performansı o kadar iyidir.</a:t>
            </a:r>
          </a:p>
        </p:txBody>
      </p:sp>
    </p:spTree>
    <p:extLst>
      <p:ext uri="{BB962C8B-B14F-4D97-AF65-F5344CB8AC3E}">
        <p14:creationId xmlns:p14="http://schemas.microsoft.com/office/powerpoint/2010/main" val="11852854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Eğitimi ve Test … </a:t>
            </a:r>
          </a:p>
        </p:txBody>
      </p:sp>
      <p:pic>
        <p:nvPicPr>
          <p:cNvPr id="2" name="Resim 1"/>
          <p:cNvPicPr>
            <a:picLocks noChangeAspect="1"/>
          </p:cNvPicPr>
          <p:nvPr/>
        </p:nvPicPr>
        <p:blipFill>
          <a:blip r:embed="rId2"/>
          <a:stretch>
            <a:fillRect/>
          </a:stretch>
        </p:blipFill>
        <p:spPr>
          <a:xfrm>
            <a:off x="1254271" y="994309"/>
            <a:ext cx="6366366" cy="3536869"/>
          </a:xfrm>
          <a:prstGeom prst="rect">
            <a:avLst/>
          </a:prstGeom>
        </p:spPr>
      </p:pic>
    </p:spTree>
    <p:extLst>
      <p:ext uri="{BB962C8B-B14F-4D97-AF65-F5344CB8AC3E}">
        <p14:creationId xmlns:p14="http://schemas.microsoft.com/office/powerpoint/2010/main" val="24084880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Eğitimi ve Test … </a:t>
            </a:r>
          </a:p>
        </p:txBody>
      </p:sp>
      <p:pic>
        <p:nvPicPr>
          <p:cNvPr id="7" name="Resim 6"/>
          <p:cNvPicPr>
            <a:picLocks noChangeAspect="1"/>
          </p:cNvPicPr>
          <p:nvPr/>
        </p:nvPicPr>
        <p:blipFill>
          <a:blip r:embed="rId2"/>
          <a:stretch>
            <a:fillRect/>
          </a:stretch>
        </p:blipFill>
        <p:spPr>
          <a:xfrm>
            <a:off x="1602923" y="768913"/>
            <a:ext cx="6134100" cy="4171950"/>
          </a:xfrm>
          <a:prstGeom prst="rect">
            <a:avLst/>
          </a:prstGeom>
        </p:spPr>
      </p:pic>
    </p:spTree>
    <p:extLst>
      <p:ext uri="{BB962C8B-B14F-4D97-AF65-F5344CB8AC3E}">
        <p14:creationId xmlns:p14="http://schemas.microsoft.com/office/powerpoint/2010/main" val="38794755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Eğitimi ve Test … </a:t>
            </a:r>
          </a:p>
        </p:txBody>
      </p:sp>
      <p:pic>
        <p:nvPicPr>
          <p:cNvPr id="2" name="Resim 1"/>
          <p:cNvPicPr>
            <a:picLocks noChangeAspect="1"/>
          </p:cNvPicPr>
          <p:nvPr/>
        </p:nvPicPr>
        <p:blipFill>
          <a:blip r:embed="rId2"/>
          <a:stretch>
            <a:fillRect/>
          </a:stretch>
        </p:blipFill>
        <p:spPr>
          <a:xfrm>
            <a:off x="679677" y="1169534"/>
            <a:ext cx="8029575" cy="3457575"/>
          </a:xfrm>
          <a:prstGeom prst="rect">
            <a:avLst/>
          </a:prstGeom>
        </p:spPr>
      </p:pic>
    </p:spTree>
    <p:extLst>
      <p:ext uri="{BB962C8B-B14F-4D97-AF65-F5344CB8AC3E}">
        <p14:creationId xmlns:p14="http://schemas.microsoft.com/office/powerpoint/2010/main" val="2145680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Uygulama - </a:t>
            </a:r>
            <a:r>
              <a:rPr lang="tr-TR" sz="2000" dirty="0" err="1"/>
              <a:t>Veriseti</a:t>
            </a:r>
            <a:r>
              <a:rPr lang="tr-TR" sz="2000" dirty="0"/>
              <a:t> oku-&gt; VeriOku_cvs.py</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sp>
        <p:nvSpPr>
          <p:cNvPr id="6" name="Metin kutusu 5">
            <a:extLst>
              <a:ext uri="{FF2B5EF4-FFF2-40B4-BE49-F238E27FC236}">
                <a16:creationId xmlns:a16="http://schemas.microsoft.com/office/drawing/2014/main" id="{44D68E69-8753-5795-89F1-1C0F9CEF41D6}"/>
              </a:ext>
            </a:extLst>
          </p:cNvPr>
          <p:cNvSpPr txBox="1"/>
          <p:nvPr/>
        </p:nvSpPr>
        <p:spPr>
          <a:xfrm>
            <a:off x="242455" y="875049"/>
            <a:ext cx="7167488" cy="3785652"/>
          </a:xfrm>
          <a:prstGeom prst="rect">
            <a:avLst/>
          </a:prstGeom>
          <a:noFill/>
        </p:spPr>
        <p:txBody>
          <a:bodyPr wrap="square">
            <a:spAutoFit/>
          </a:bodyPr>
          <a:lstStyle/>
          <a:p>
            <a:r>
              <a:rPr lang="tr-TR" sz="1600" dirty="0" err="1">
                <a:latin typeface="Times New Roman" panose="02020603050405020304" pitchFamily="18" charset="0"/>
                <a:cs typeface="Times New Roman" panose="02020603050405020304" pitchFamily="18" charset="0"/>
              </a:rPr>
              <a:t>import</a:t>
            </a:r>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pandas</a:t>
            </a:r>
            <a:r>
              <a:rPr lang="tr-TR" sz="1600" dirty="0">
                <a:latin typeface="Times New Roman" panose="02020603050405020304" pitchFamily="18" charset="0"/>
                <a:cs typeface="Times New Roman" panose="02020603050405020304" pitchFamily="18" charset="0"/>
              </a:rPr>
              <a:t> as </a:t>
            </a:r>
            <a:r>
              <a:rPr lang="tr-TR" sz="1600" dirty="0" err="1">
                <a:latin typeface="Times New Roman" panose="02020603050405020304" pitchFamily="18" charset="0"/>
                <a:cs typeface="Times New Roman" panose="02020603050405020304" pitchFamily="18" charset="0"/>
              </a:rPr>
              <a:t>pd</a:t>
            </a:r>
            <a:endParaRPr lang="tr-TR" sz="1600" dirty="0">
              <a:latin typeface="Times New Roman" panose="02020603050405020304" pitchFamily="18" charset="0"/>
              <a:cs typeface="Times New Roman" panose="02020603050405020304" pitchFamily="18" charset="0"/>
            </a:endParaRPr>
          </a:p>
          <a:p>
            <a:endParaRPr lang="tr-TR" sz="1600" dirty="0">
              <a:latin typeface="Times New Roman" panose="02020603050405020304" pitchFamily="18" charset="0"/>
              <a:cs typeface="Times New Roman" panose="02020603050405020304" pitchFamily="18" charset="0"/>
            </a:endParaRPr>
          </a:p>
          <a:p>
            <a:r>
              <a:rPr lang="tr-TR" sz="1600" dirty="0">
                <a:latin typeface="Times New Roman" panose="02020603050405020304" pitchFamily="18" charset="0"/>
                <a:cs typeface="Times New Roman" panose="02020603050405020304" pitchFamily="18" charset="0"/>
              </a:rPr>
              <a:t>def </a:t>
            </a:r>
            <a:r>
              <a:rPr lang="tr-TR" sz="1600" dirty="0" err="1">
                <a:latin typeface="Times New Roman" panose="02020603050405020304" pitchFamily="18" charset="0"/>
                <a:cs typeface="Times New Roman" panose="02020603050405020304" pitchFamily="18" charset="0"/>
              </a:rPr>
              <a:t>veriOku</a:t>
            </a:r>
            <a:r>
              <a:rPr lang="tr-TR" sz="1600" dirty="0">
                <a:latin typeface="Times New Roman" panose="02020603050405020304" pitchFamily="18" charset="0"/>
                <a:cs typeface="Times New Roman" panose="02020603050405020304" pitchFamily="18" charset="0"/>
              </a:rPr>
              <a:t>(</a:t>
            </a:r>
            <a:r>
              <a:rPr lang="tr-TR" sz="1600" dirty="0" err="1">
                <a:latin typeface="Times New Roman" panose="02020603050405020304" pitchFamily="18" charset="0"/>
                <a:cs typeface="Times New Roman" panose="02020603050405020304" pitchFamily="18" charset="0"/>
              </a:rPr>
              <a:t>file_path</a:t>
            </a:r>
            <a:r>
              <a:rPr lang="tr-TR" sz="1600" dirty="0">
                <a:latin typeface="Times New Roman" panose="02020603050405020304" pitchFamily="18" charset="0"/>
                <a:cs typeface="Times New Roman" panose="02020603050405020304" pitchFamily="18" charset="0"/>
              </a:rPr>
              <a:t>):</a:t>
            </a:r>
          </a:p>
          <a:p>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dataset</a:t>
            </a:r>
            <a:r>
              <a:rPr lang="tr-TR" sz="1600" dirty="0">
                <a:latin typeface="Times New Roman" panose="02020603050405020304" pitchFamily="18" charset="0"/>
                <a:cs typeface="Times New Roman" panose="02020603050405020304" pitchFamily="18" charset="0"/>
              </a:rPr>
              <a:t>=</a:t>
            </a:r>
            <a:r>
              <a:rPr lang="tr-TR" sz="1600" dirty="0" err="1">
                <a:latin typeface="Times New Roman" panose="02020603050405020304" pitchFamily="18" charset="0"/>
                <a:cs typeface="Times New Roman" panose="02020603050405020304" pitchFamily="18" charset="0"/>
              </a:rPr>
              <a:t>pd.read_csv</a:t>
            </a:r>
            <a:r>
              <a:rPr lang="tr-TR" sz="1600" dirty="0">
                <a:latin typeface="Times New Roman" panose="02020603050405020304" pitchFamily="18" charset="0"/>
                <a:cs typeface="Times New Roman" panose="02020603050405020304" pitchFamily="18" charset="0"/>
              </a:rPr>
              <a:t>(</a:t>
            </a:r>
            <a:r>
              <a:rPr lang="tr-TR" sz="1600" dirty="0" err="1">
                <a:latin typeface="Times New Roman" panose="02020603050405020304" pitchFamily="18" charset="0"/>
                <a:cs typeface="Times New Roman" panose="02020603050405020304" pitchFamily="18" charset="0"/>
              </a:rPr>
              <a:t>file_path</a:t>
            </a:r>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comment</a:t>
            </a:r>
            <a:r>
              <a:rPr lang="tr-TR" sz="1600" dirty="0">
                <a:latin typeface="Times New Roman" panose="02020603050405020304" pitchFamily="18" charset="0"/>
                <a:cs typeface="Times New Roman" panose="02020603050405020304" pitchFamily="18" charset="0"/>
              </a:rPr>
              <a:t>='#')</a:t>
            </a:r>
          </a:p>
          <a:p>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columns</a:t>
            </a:r>
            <a:r>
              <a:rPr lang="tr-TR" sz="1600" dirty="0">
                <a:latin typeface="Times New Roman" panose="02020603050405020304" pitchFamily="18" charset="0"/>
                <a:cs typeface="Times New Roman" panose="02020603050405020304" pitchFamily="18" charset="0"/>
              </a:rPr>
              <a:t>=</a:t>
            </a:r>
            <a:r>
              <a:rPr lang="tr-TR" sz="1600" dirty="0" err="1">
                <a:latin typeface="Times New Roman" panose="02020603050405020304" pitchFamily="18" charset="0"/>
                <a:cs typeface="Times New Roman" panose="02020603050405020304" pitchFamily="18" charset="0"/>
              </a:rPr>
              <a:t>dataset.columns</a:t>
            </a:r>
            <a:endParaRPr lang="tr-TR" sz="1600" dirty="0">
              <a:latin typeface="Times New Roman" panose="02020603050405020304" pitchFamily="18" charset="0"/>
              <a:cs typeface="Times New Roman" panose="02020603050405020304" pitchFamily="18" charset="0"/>
            </a:endParaRPr>
          </a:p>
          <a:p>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for</a:t>
            </a:r>
            <a:r>
              <a:rPr lang="tr-TR" sz="1600" dirty="0">
                <a:latin typeface="Times New Roman" panose="02020603050405020304" pitchFamily="18" charset="0"/>
                <a:cs typeface="Times New Roman" panose="02020603050405020304" pitchFamily="18" charset="0"/>
              </a:rPr>
              <a:t> c in </a:t>
            </a:r>
            <a:r>
              <a:rPr lang="tr-TR" sz="1600" dirty="0" err="1">
                <a:latin typeface="Times New Roman" panose="02020603050405020304" pitchFamily="18" charset="0"/>
                <a:cs typeface="Times New Roman" panose="02020603050405020304" pitchFamily="18" charset="0"/>
              </a:rPr>
              <a:t>columns</a:t>
            </a:r>
            <a:r>
              <a:rPr lang="tr-TR" sz="1600" dirty="0">
                <a:latin typeface="Times New Roman" panose="02020603050405020304" pitchFamily="18" charset="0"/>
                <a:cs typeface="Times New Roman" panose="02020603050405020304" pitchFamily="18" charset="0"/>
              </a:rPr>
              <a:t>:</a:t>
            </a:r>
          </a:p>
          <a:p>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print</a:t>
            </a:r>
            <a:r>
              <a:rPr lang="tr-TR" sz="1600" dirty="0">
                <a:latin typeface="Times New Roman" panose="02020603050405020304" pitchFamily="18" charset="0"/>
                <a:cs typeface="Times New Roman" panose="02020603050405020304" pitchFamily="18" charset="0"/>
              </a:rPr>
              <a:t> (c)</a:t>
            </a:r>
          </a:p>
          <a:p>
            <a:r>
              <a:rPr lang="tr-TR" sz="1600" dirty="0">
                <a:latin typeface="Times New Roman" panose="02020603050405020304" pitchFamily="18" charset="0"/>
                <a:cs typeface="Times New Roman" panose="02020603050405020304" pitchFamily="18" charset="0"/>
              </a:rPr>
              <a:t>    datalar=</a:t>
            </a:r>
            <a:r>
              <a:rPr lang="tr-TR" sz="1600" dirty="0" err="1">
                <a:latin typeface="Times New Roman" panose="02020603050405020304" pitchFamily="18" charset="0"/>
                <a:cs typeface="Times New Roman" panose="02020603050405020304" pitchFamily="18" charset="0"/>
              </a:rPr>
              <a:t>dataset.values</a:t>
            </a:r>
            <a:endParaRPr lang="tr-TR" sz="1600" dirty="0">
              <a:latin typeface="Times New Roman" panose="02020603050405020304" pitchFamily="18" charset="0"/>
              <a:cs typeface="Times New Roman" panose="02020603050405020304" pitchFamily="18" charset="0"/>
            </a:endParaRPr>
          </a:p>
          <a:p>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print</a:t>
            </a:r>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datalar.shape</a:t>
            </a:r>
            <a:r>
              <a:rPr lang="tr-TR" sz="1600" dirty="0">
                <a:latin typeface="Times New Roman" panose="02020603050405020304" pitchFamily="18" charset="0"/>
                <a:cs typeface="Times New Roman" panose="02020603050405020304" pitchFamily="18" charset="0"/>
              </a:rPr>
              <a:t>[0],</a:t>
            </a:r>
            <a:r>
              <a:rPr lang="tr-TR" sz="1600" dirty="0" err="1">
                <a:latin typeface="Times New Roman" panose="02020603050405020304" pitchFamily="18" charset="0"/>
                <a:cs typeface="Times New Roman" panose="02020603050405020304" pitchFamily="18" charset="0"/>
              </a:rPr>
              <a:t>datalar.shape</a:t>
            </a:r>
            <a:r>
              <a:rPr lang="tr-TR" sz="1600" dirty="0">
                <a:latin typeface="Times New Roman" panose="02020603050405020304" pitchFamily="18" charset="0"/>
                <a:cs typeface="Times New Roman" panose="02020603050405020304" pitchFamily="18" charset="0"/>
              </a:rPr>
              <a:t>[1])</a:t>
            </a:r>
          </a:p>
          <a:p>
            <a:r>
              <a:rPr lang="tr-TR" sz="1600" dirty="0">
                <a:latin typeface="Times New Roman" panose="02020603050405020304" pitchFamily="18" charset="0"/>
                <a:cs typeface="Times New Roman" panose="02020603050405020304" pitchFamily="18" charset="0"/>
              </a:rPr>
              <a:t>    y=datalar[:,</a:t>
            </a:r>
            <a:r>
              <a:rPr lang="tr-TR" sz="1600" dirty="0" err="1">
                <a:latin typeface="Times New Roman" panose="02020603050405020304" pitchFamily="18" charset="0"/>
                <a:cs typeface="Times New Roman" panose="02020603050405020304" pitchFamily="18" charset="0"/>
              </a:rPr>
              <a:t>datalar.shape</a:t>
            </a:r>
            <a:r>
              <a:rPr lang="tr-TR" sz="1600" dirty="0">
                <a:latin typeface="Times New Roman" panose="02020603050405020304" pitchFamily="18" charset="0"/>
                <a:cs typeface="Times New Roman" panose="02020603050405020304" pitchFamily="18" charset="0"/>
              </a:rPr>
              <a:t>[1]-1]</a:t>
            </a:r>
          </a:p>
          <a:p>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print</a:t>
            </a:r>
            <a:r>
              <a:rPr lang="tr-TR" sz="1600" dirty="0">
                <a:latin typeface="Times New Roman" panose="02020603050405020304" pitchFamily="18" charset="0"/>
                <a:cs typeface="Times New Roman" panose="02020603050405020304" pitchFamily="18" charset="0"/>
              </a:rPr>
              <a:t> (y)</a:t>
            </a:r>
          </a:p>
          <a:p>
            <a:r>
              <a:rPr lang="tr-TR" sz="1600" dirty="0">
                <a:latin typeface="Times New Roman" panose="02020603050405020304" pitchFamily="18" charset="0"/>
                <a:cs typeface="Times New Roman" panose="02020603050405020304" pitchFamily="18" charset="0"/>
              </a:rPr>
              <a:t>    X=datalar[:,0:datalar.shape[1]-1]</a:t>
            </a:r>
          </a:p>
          <a:p>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print</a:t>
            </a:r>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X.shape</a:t>
            </a:r>
            <a:r>
              <a:rPr lang="tr-TR" sz="1600" dirty="0">
                <a:latin typeface="Times New Roman" panose="02020603050405020304" pitchFamily="18" charset="0"/>
                <a:cs typeface="Times New Roman" panose="02020603050405020304" pitchFamily="18" charset="0"/>
              </a:rPr>
              <a:t>)</a:t>
            </a:r>
          </a:p>
          <a:p>
            <a:endParaRPr lang="tr-TR" sz="1600" dirty="0">
              <a:latin typeface="Times New Roman" panose="02020603050405020304" pitchFamily="18" charset="0"/>
              <a:cs typeface="Times New Roman" panose="02020603050405020304" pitchFamily="18" charset="0"/>
            </a:endParaRPr>
          </a:p>
          <a:p>
            <a:r>
              <a:rPr lang="tr-TR" sz="1600" dirty="0" err="1">
                <a:latin typeface="Times New Roman" panose="02020603050405020304" pitchFamily="18" charset="0"/>
                <a:cs typeface="Times New Roman" panose="02020603050405020304" pitchFamily="18" charset="0"/>
              </a:rPr>
              <a:t>veriOku</a:t>
            </a:r>
            <a:r>
              <a:rPr lang="tr-TR" sz="1600" dirty="0">
                <a:latin typeface="Times New Roman" panose="02020603050405020304" pitchFamily="18" charset="0"/>
                <a:cs typeface="Times New Roman" panose="02020603050405020304" pitchFamily="18" charset="0"/>
              </a:rPr>
              <a:t>("./data/breastcancer.csv")</a:t>
            </a:r>
          </a:p>
        </p:txBody>
      </p:sp>
      <p:pic>
        <p:nvPicPr>
          <p:cNvPr id="4" name="Resim 3">
            <a:extLst>
              <a:ext uri="{FF2B5EF4-FFF2-40B4-BE49-F238E27FC236}">
                <a16:creationId xmlns:a16="http://schemas.microsoft.com/office/drawing/2014/main" id="{F4D1BCB5-58CB-22BE-F3D1-67F9F298BFF7}"/>
              </a:ext>
            </a:extLst>
          </p:cNvPr>
          <p:cNvPicPr>
            <a:picLocks noChangeAspect="1"/>
          </p:cNvPicPr>
          <p:nvPr/>
        </p:nvPicPr>
        <p:blipFill>
          <a:blip r:embed="rId2"/>
          <a:stretch>
            <a:fillRect/>
          </a:stretch>
        </p:blipFill>
        <p:spPr>
          <a:xfrm>
            <a:off x="3943394" y="2223669"/>
            <a:ext cx="4958151" cy="2376000"/>
          </a:xfrm>
          <a:prstGeom prst="rect">
            <a:avLst/>
          </a:prstGeom>
        </p:spPr>
      </p:pic>
    </p:spTree>
    <p:extLst>
      <p:ext uri="{BB962C8B-B14F-4D97-AF65-F5344CB8AC3E}">
        <p14:creationId xmlns:p14="http://schemas.microsoft.com/office/powerpoint/2010/main" val="2387001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14068"/>
            <a:ext cx="7228130" cy="875049"/>
          </a:xfrm>
        </p:spPr>
        <p:txBody>
          <a:bodyPr>
            <a:normAutofit/>
          </a:bodyPr>
          <a:lstStyle/>
          <a:p>
            <a:r>
              <a:rPr lang="tr-TR" sz="2000" dirty="0"/>
              <a:t>En iyi modelin seçimi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29698" name="Picture 2" descr="Symmetry | Free Full-Text | Regression Tree Model for Predicting Game  Scores for the Golden State Warriors in the National Basketball Associ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274" y="631375"/>
            <a:ext cx="4497151" cy="4356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92753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Uygulama - </a:t>
            </a:r>
            <a:r>
              <a:rPr lang="tr-TR" sz="2000" dirty="0" err="1"/>
              <a:t>Veriseti</a:t>
            </a:r>
            <a:r>
              <a:rPr lang="tr-TR" sz="2000" dirty="0"/>
              <a:t> oku-&gt; VeriOku_data.py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sp>
        <p:nvSpPr>
          <p:cNvPr id="5" name="Metin kutusu 4">
            <a:extLst>
              <a:ext uri="{FF2B5EF4-FFF2-40B4-BE49-F238E27FC236}">
                <a16:creationId xmlns:a16="http://schemas.microsoft.com/office/drawing/2014/main" id="{C1BB2C68-9CAC-F2FD-D615-6B98A44B9D92}"/>
              </a:ext>
            </a:extLst>
          </p:cNvPr>
          <p:cNvSpPr txBox="1"/>
          <p:nvPr/>
        </p:nvSpPr>
        <p:spPr>
          <a:xfrm>
            <a:off x="317649" y="526852"/>
            <a:ext cx="4572000" cy="4616648"/>
          </a:xfrm>
          <a:prstGeom prst="rect">
            <a:avLst/>
          </a:prstGeom>
          <a:noFill/>
        </p:spPr>
        <p:txBody>
          <a:bodyPr wrap="square">
            <a:spAutoFit/>
          </a:bodyPr>
          <a:lstStyle/>
          <a:p>
            <a:r>
              <a:rPr lang="tr-TR" sz="1400" dirty="0">
                <a:latin typeface="Times New Roman" panose="02020603050405020304" pitchFamily="18" charset="0"/>
                <a:cs typeface="Times New Roman" panose="02020603050405020304" pitchFamily="18" charset="0"/>
              </a:rPr>
              <a:t>f=</a:t>
            </a:r>
            <a:r>
              <a:rPr lang="tr-TR" sz="1400" dirty="0" err="1">
                <a:latin typeface="Times New Roman" panose="02020603050405020304" pitchFamily="18" charset="0"/>
                <a:cs typeface="Times New Roman" panose="02020603050405020304" pitchFamily="18" charset="0"/>
              </a:rPr>
              <a:t>open</a:t>
            </a:r>
            <a:r>
              <a:rPr lang="tr-TR" sz="1400" dirty="0">
                <a:latin typeface="Times New Roman" panose="02020603050405020304" pitchFamily="18" charset="0"/>
                <a:cs typeface="Times New Roman" panose="02020603050405020304" pitchFamily="18" charset="0"/>
              </a:rPr>
              <a:t>("./data/</a:t>
            </a:r>
            <a:r>
              <a:rPr lang="tr-TR" sz="1400" dirty="0" err="1">
                <a:latin typeface="Times New Roman" panose="02020603050405020304" pitchFamily="18" charset="0"/>
                <a:cs typeface="Times New Roman" panose="02020603050405020304" pitchFamily="18" charset="0"/>
              </a:rPr>
              <a:t>iris.data</a:t>
            </a:r>
            <a:r>
              <a:rPr lang="tr-TR" sz="1400" dirty="0">
                <a:latin typeface="Times New Roman" panose="02020603050405020304" pitchFamily="18" charset="0"/>
                <a:cs typeface="Times New Roman" panose="02020603050405020304" pitchFamily="18" charset="0"/>
              </a:rPr>
              <a:t>")</a:t>
            </a:r>
          </a:p>
          <a:p>
            <a:r>
              <a:rPr lang="tr-TR" sz="1400" dirty="0" err="1">
                <a:latin typeface="Times New Roman" panose="02020603050405020304" pitchFamily="18" charset="0"/>
                <a:cs typeface="Times New Roman" panose="02020603050405020304" pitchFamily="18" charset="0"/>
              </a:rPr>
              <a:t>turler</a:t>
            </a:r>
            <a:r>
              <a:rPr lang="tr-TR" sz="1400" dirty="0">
                <a:latin typeface="Times New Roman" panose="02020603050405020304" pitchFamily="18" charset="0"/>
                <a:cs typeface="Times New Roman" panose="02020603050405020304" pitchFamily="18" charset="0"/>
              </a:rPr>
              <a:t>=[]</a:t>
            </a:r>
          </a:p>
          <a:p>
            <a:r>
              <a:rPr lang="tr-TR" sz="1400" dirty="0" err="1">
                <a:latin typeface="Times New Roman" panose="02020603050405020304" pitchFamily="18" charset="0"/>
                <a:cs typeface="Times New Roman" panose="02020603050405020304" pitchFamily="18" charset="0"/>
              </a:rPr>
              <a:t>for</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i,row</a:t>
            </a:r>
            <a:r>
              <a:rPr lang="tr-TR" sz="1400" dirty="0">
                <a:latin typeface="Times New Roman" panose="02020603050405020304" pitchFamily="18" charset="0"/>
                <a:cs typeface="Times New Roman" panose="02020603050405020304" pitchFamily="18" charset="0"/>
              </a:rPr>
              <a:t> in </a:t>
            </a:r>
            <a:r>
              <a:rPr lang="tr-TR" sz="1400" dirty="0" err="1">
                <a:latin typeface="Times New Roman" panose="02020603050405020304" pitchFamily="18" charset="0"/>
                <a:cs typeface="Times New Roman" panose="02020603050405020304" pitchFamily="18" charset="0"/>
              </a:rPr>
              <a:t>enumerate</a:t>
            </a:r>
            <a:r>
              <a:rPr lang="tr-TR" sz="1400" dirty="0">
                <a:latin typeface="Times New Roman" panose="02020603050405020304" pitchFamily="18" charset="0"/>
                <a:cs typeface="Times New Roman" panose="02020603050405020304" pitchFamily="18" charset="0"/>
              </a:rPr>
              <a:t>(</a:t>
            </a:r>
            <a:r>
              <a:rPr lang="tr-TR" sz="1400" dirty="0" err="1">
                <a:latin typeface="Times New Roman" panose="02020603050405020304" pitchFamily="18" charset="0"/>
                <a:cs typeface="Times New Roman" panose="02020603050405020304" pitchFamily="18" charset="0"/>
              </a:rPr>
              <a:t>f.readlines</a:t>
            </a:r>
            <a:r>
              <a:rPr lang="tr-TR" sz="1400" dirty="0">
                <a:latin typeface="Times New Roman" panose="02020603050405020304" pitchFamily="18" charset="0"/>
                <a:cs typeface="Times New Roman" panose="02020603050405020304" pitchFamily="18" charset="0"/>
              </a:rPr>
              <a:t>()):</a:t>
            </a:r>
          </a:p>
          <a:p>
            <a:r>
              <a:rPr lang="tr-TR" sz="1400" dirty="0">
                <a:latin typeface="Times New Roman" panose="02020603050405020304" pitchFamily="18" charset="0"/>
                <a:cs typeface="Times New Roman" panose="02020603050405020304" pitchFamily="18" charset="0"/>
              </a:rPr>
              <a:t>    veri=</a:t>
            </a:r>
            <a:r>
              <a:rPr lang="tr-TR" sz="1400" dirty="0" err="1">
                <a:latin typeface="Times New Roman" panose="02020603050405020304" pitchFamily="18" charset="0"/>
                <a:cs typeface="Times New Roman" panose="02020603050405020304" pitchFamily="18" charset="0"/>
              </a:rPr>
              <a:t>row.split</a:t>
            </a:r>
            <a:r>
              <a:rPr lang="tr-TR" sz="1400" dirty="0">
                <a:latin typeface="Times New Roman" panose="02020603050405020304" pitchFamily="18" charset="0"/>
                <a:cs typeface="Times New Roman" panose="02020603050405020304" pitchFamily="18" charset="0"/>
              </a:rPr>
              <a:t>(",")</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if</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len</a:t>
            </a:r>
            <a:r>
              <a:rPr lang="tr-TR" sz="1400" dirty="0">
                <a:latin typeface="Times New Roman" panose="02020603050405020304" pitchFamily="18" charset="0"/>
                <a:cs typeface="Times New Roman" panose="02020603050405020304" pitchFamily="18" charset="0"/>
              </a:rPr>
              <a:t>(veri)==5):</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if</a:t>
            </a:r>
            <a:r>
              <a:rPr lang="tr-TR" sz="1400" dirty="0">
                <a:latin typeface="Times New Roman" panose="02020603050405020304" pitchFamily="18" charset="0"/>
                <a:cs typeface="Times New Roman" panose="02020603050405020304" pitchFamily="18" charset="0"/>
              </a:rPr>
              <a:t> veri[4] not in </a:t>
            </a:r>
            <a:r>
              <a:rPr lang="tr-TR" sz="1400" dirty="0" err="1">
                <a:latin typeface="Times New Roman" panose="02020603050405020304" pitchFamily="18" charset="0"/>
                <a:cs typeface="Times New Roman" panose="02020603050405020304" pitchFamily="18" charset="0"/>
              </a:rPr>
              <a:t>turler</a:t>
            </a:r>
            <a:r>
              <a:rPr lang="tr-TR" sz="1400" dirty="0">
                <a:latin typeface="Times New Roman" panose="02020603050405020304" pitchFamily="18" charset="0"/>
                <a:cs typeface="Times New Roman" panose="02020603050405020304" pitchFamily="18" charset="0"/>
              </a:rPr>
              <a:t>: </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turler.append</a:t>
            </a:r>
            <a:r>
              <a:rPr lang="tr-TR" sz="1400" dirty="0">
                <a:latin typeface="Times New Roman" panose="02020603050405020304" pitchFamily="18" charset="0"/>
                <a:cs typeface="Times New Roman" panose="02020603050405020304" pitchFamily="18" charset="0"/>
              </a:rPr>
              <a:t>(veri[4]) </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f.close</a:t>
            </a:r>
            <a:r>
              <a:rPr lang="tr-TR" sz="1400" dirty="0">
                <a:latin typeface="Times New Roman" panose="02020603050405020304" pitchFamily="18" charset="0"/>
                <a:cs typeface="Times New Roman" panose="02020603050405020304" pitchFamily="18" charset="0"/>
              </a:rPr>
              <a:t>()</a:t>
            </a:r>
          </a:p>
          <a:p>
            <a:r>
              <a:rPr lang="tr-TR" sz="1400" dirty="0" err="1">
                <a:latin typeface="Times New Roman" panose="02020603050405020304" pitchFamily="18" charset="0"/>
                <a:cs typeface="Times New Roman" panose="02020603050405020304" pitchFamily="18" charset="0"/>
              </a:rPr>
              <a:t>print</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cicek</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turLeri</a:t>
            </a:r>
            <a:r>
              <a:rPr lang="tr-TR" sz="1400" dirty="0">
                <a:latin typeface="Times New Roman" panose="02020603050405020304" pitchFamily="18" charset="0"/>
                <a:cs typeface="Times New Roman" panose="02020603050405020304" pitchFamily="18" charset="0"/>
              </a:rPr>
              <a:t>:",</a:t>
            </a:r>
            <a:r>
              <a:rPr lang="tr-TR" sz="1400" dirty="0" err="1">
                <a:latin typeface="Times New Roman" panose="02020603050405020304" pitchFamily="18" charset="0"/>
                <a:cs typeface="Times New Roman" panose="02020603050405020304" pitchFamily="18" charset="0"/>
              </a:rPr>
              <a:t>turler</a:t>
            </a:r>
            <a:r>
              <a:rPr lang="tr-TR" sz="1400" dirty="0">
                <a:latin typeface="Times New Roman" panose="02020603050405020304" pitchFamily="18" charset="0"/>
                <a:cs typeface="Times New Roman" panose="02020603050405020304" pitchFamily="18" charset="0"/>
              </a:rPr>
              <a:t>)</a:t>
            </a:r>
          </a:p>
          <a:p>
            <a:endParaRPr lang="tr-TR" sz="1400" dirty="0">
              <a:latin typeface="Times New Roman" panose="02020603050405020304" pitchFamily="18" charset="0"/>
              <a:cs typeface="Times New Roman" panose="02020603050405020304" pitchFamily="18" charset="0"/>
            </a:endParaRPr>
          </a:p>
          <a:p>
            <a:r>
              <a:rPr lang="tr-TR" sz="1400" dirty="0" err="1">
                <a:latin typeface="Times New Roman" panose="02020603050405020304" pitchFamily="18" charset="0"/>
                <a:cs typeface="Times New Roman" panose="02020603050405020304" pitchFamily="18" charset="0"/>
              </a:rPr>
              <a:t>for</a:t>
            </a:r>
            <a:r>
              <a:rPr lang="tr-TR" sz="1400" dirty="0">
                <a:latin typeface="Times New Roman" panose="02020603050405020304" pitchFamily="18" charset="0"/>
                <a:cs typeface="Times New Roman" panose="02020603050405020304" pitchFamily="18" charset="0"/>
              </a:rPr>
              <a:t> etiket in </a:t>
            </a:r>
            <a:r>
              <a:rPr lang="tr-TR" sz="1400" dirty="0" err="1">
                <a:latin typeface="Times New Roman" panose="02020603050405020304" pitchFamily="18" charset="0"/>
                <a:cs typeface="Times New Roman" panose="02020603050405020304" pitchFamily="18" charset="0"/>
              </a:rPr>
              <a:t>turler</a:t>
            </a:r>
            <a:r>
              <a:rPr lang="tr-TR" sz="1400" dirty="0">
                <a:latin typeface="Times New Roman" panose="02020603050405020304" pitchFamily="18" charset="0"/>
                <a:cs typeface="Times New Roman" panose="02020603050405020304" pitchFamily="18" charset="0"/>
              </a:rPr>
              <a:t>:</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print</a:t>
            </a:r>
            <a:r>
              <a:rPr lang="tr-TR" sz="1400" dirty="0">
                <a:latin typeface="Times New Roman" panose="02020603050405020304" pitchFamily="18" charset="0"/>
                <a:cs typeface="Times New Roman" panose="02020603050405020304" pitchFamily="18" charset="0"/>
              </a:rPr>
              <a:t> (etiket)</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veriSayisi</a:t>
            </a:r>
            <a:r>
              <a:rPr lang="tr-TR" sz="1400" dirty="0">
                <a:latin typeface="Times New Roman" panose="02020603050405020304" pitchFamily="18" charset="0"/>
                <a:cs typeface="Times New Roman" panose="02020603050405020304" pitchFamily="18" charset="0"/>
              </a:rPr>
              <a:t>=0</a:t>
            </a:r>
          </a:p>
          <a:p>
            <a:r>
              <a:rPr lang="tr-TR" sz="1400" dirty="0">
                <a:latin typeface="Times New Roman" panose="02020603050405020304" pitchFamily="18" charset="0"/>
                <a:cs typeface="Times New Roman" panose="02020603050405020304" pitchFamily="18" charset="0"/>
              </a:rPr>
              <a:t>    f = </a:t>
            </a:r>
            <a:r>
              <a:rPr lang="tr-TR" sz="1400" dirty="0" err="1">
                <a:latin typeface="Times New Roman" panose="02020603050405020304" pitchFamily="18" charset="0"/>
                <a:cs typeface="Times New Roman" panose="02020603050405020304" pitchFamily="18" charset="0"/>
              </a:rPr>
              <a:t>open</a:t>
            </a:r>
            <a:r>
              <a:rPr lang="tr-TR" sz="1400" dirty="0">
                <a:latin typeface="Times New Roman" panose="02020603050405020304" pitchFamily="18" charset="0"/>
                <a:cs typeface="Times New Roman" panose="02020603050405020304" pitchFamily="18" charset="0"/>
              </a:rPr>
              <a:t>("./data/</a:t>
            </a:r>
            <a:r>
              <a:rPr lang="tr-TR" sz="1400" dirty="0" err="1">
                <a:latin typeface="Times New Roman" panose="02020603050405020304" pitchFamily="18" charset="0"/>
                <a:cs typeface="Times New Roman" panose="02020603050405020304" pitchFamily="18" charset="0"/>
              </a:rPr>
              <a:t>iris.data</a:t>
            </a:r>
            <a:r>
              <a:rPr lang="tr-TR" sz="1400" dirty="0">
                <a:latin typeface="Times New Roman" panose="02020603050405020304" pitchFamily="18" charset="0"/>
                <a:cs typeface="Times New Roman" panose="02020603050405020304" pitchFamily="18" charset="0"/>
              </a:rPr>
              <a:t>") </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for</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row</a:t>
            </a:r>
            <a:r>
              <a:rPr lang="tr-TR" sz="1400" dirty="0">
                <a:latin typeface="Times New Roman" panose="02020603050405020304" pitchFamily="18" charset="0"/>
                <a:cs typeface="Times New Roman" panose="02020603050405020304" pitchFamily="18" charset="0"/>
              </a:rPr>
              <a:t> in </a:t>
            </a:r>
            <a:r>
              <a:rPr lang="tr-TR" sz="1400" dirty="0" err="1">
                <a:latin typeface="Times New Roman" panose="02020603050405020304" pitchFamily="18" charset="0"/>
                <a:cs typeface="Times New Roman" panose="02020603050405020304" pitchFamily="18" charset="0"/>
              </a:rPr>
              <a:t>f.readlines</a:t>
            </a:r>
            <a:r>
              <a:rPr lang="tr-TR" sz="1400" dirty="0">
                <a:latin typeface="Times New Roman" panose="02020603050405020304" pitchFamily="18" charset="0"/>
                <a:cs typeface="Times New Roman" panose="02020603050405020304" pitchFamily="18" charset="0"/>
              </a:rPr>
              <a:t>(): </a:t>
            </a:r>
          </a:p>
          <a:p>
            <a:r>
              <a:rPr lang="tr-TR" sz="1400" dirty="0">
                <a:latin typeface="Times New Roman" panose="02020603050405020304" pitchFamily="18" charset="0"/>
                <a:cs typeface="Times New Roman" panose="02020603050405020304" pitchFamily="18" charset="0"/>
              </a:rPr>
              <a:t>        veri=</a:t>
            </a:r>
            <a:r>
              <a:rPr lang="tr-TR" sz="1400" dirty="0" err="1">
                <a:latin typeface="Times New Roman" panose="02020603050405020304" pitchFamily="18" charset="0"/>
                <a:cs typeface="Times New Roman" panose="02020603050405020304" pitchFamily="18" charset="0"/>
              </a:rPr>
              <a:t>row.split</a:t>
            </a:r>
            <a:r>
              <a:rPr lang="tr-TR" sz="1400" dirty="0">
                <a:latin typeface="Times New Roman" panose="02020603050405020304" pitchFamily="18" charset="0"/>
                <a:cs typeface="Times New Roman" panose="02020603050405020304" pitchFamily="18" charset="0"/>
              </a:rPr>
              <a:t>(",")</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if</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len</a:t>
            </a:r>
            <a:r>
              <a:rPr lang="tr-TR" sz="1400" dirty="0">
                <a:latin typeface="Times New Roman" panose="02020603050405020304" pitchFamily="18" charset="0"/>
                <a:cs typeface="Times New Roman" panose="02020603050405020304" pitchFamily="18" charset="0"/>
              </a:rPr>
              <a:t>(veri)==5):</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if</a:t>
            </a:r>
            <a:r>
              <a:rPr lang="tr-TR" sz="1400" dirty="0">
                <a:latin typeface="Times New Roman" panose="02020603050405020304" pitchFamily="18" charset="0"/>
                <a:cs typeface="Times New Roman" panose="02020603050405020304" pitchFamily="18" charset="0"/>
              </a:rPr>
              <a:t> veri[4]==etiket:</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veriSayisi</a:t>
            </a:r>
            <a:r>
              <a:rPr lang="tr-TR" sz="1400" dirty="0">
                <a:latin typeface="Times New Roman" panose="02020603050405020304" pitchFamily="18" charset="0"/>
                <a:cs typeface="Times New Roman" panose="02020603050405020304" pitchFamily="18" charset="0"/>
              </a:rPr>
              <a:t>+=1</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print</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etiket,veriSayisi</a:t>
            </a:r>
            <a:r>
              <a:rPr lang="tr-TR" sz="1400" dirty="0">
                <a:latin typeface="Times New Roman" panose="02020603050405020304" pitchFamily="18" charset="0"/>
                <a:cs typeface="Times New Roman" panose="02020603050405020304" pitchFamily="18" charset="0"/>
              </a:rPr>
              <a:t>) </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f.close</a:t>
            </a:r>
            <a:r>
              <a:rPr lang="tr-TR" sz="1400" dirty="0">
                <a:latin typeface="Times New Roman" panose="02020603050405020304" pitchFamily="18" charset="0"/>
                <a:cs typeface="Times New Roman" panose="02020603050405020304" pitchFamily="18" charset="0"/>
              </a:rPr>
              <a:t>()</a:t>
            </a:r>
          </a:p>
        </p:txBody>
      </p:sp>
      <p:pic>
        <p:nvPicPr>
          <p:cNvPr id="8" name="Resim 7">
            <a:extLst>
              <a:ext uri="{FF2B5EF4-FFF2-40B4-BE49-F238E27FC236}">
                <a16:creationId xmlns:a16="http://schemas.microsoft.com/office/drawing/2014/main" id="{58D232B8-DDB8-5B97-8FD0-962F7A6EE5B6}"/>
              </a:ext>
            </a:extLst>
          </p:cNvPr>
          <p:cNvPicPr>
            <a:picLocks noChangeAspect="1"/>
          </p:cNvPicPr>
          <p:nvPr/>
        </p:nvPicPr>
        <p:blipFill>
          <a:blip r:embed="rId2"/>
          <a:stretch>
            <a:fillRect/>
          </a:stretch>
        </p:blipFill>
        <p:spPr>
          <a:xfrm>
            <a:off x="3200276" y="1446770"/>
            <a:ext cx="5528763" cy="2124000"/>
          </a:xfrm>
          <a:prstGeom prst="rect">
            <a:avLst/>
          </a:prstGeom>
        </p:spPr>
      </p:pic>
    </p:spTree>
    <p:extLst>
      <p:ext uri="{BB962C8B-B14F-4D97-AF65-F5344CB8AC3E}">
        <p14:creationId xmlns:p14="http://schemas.microsoft.com/office/powerpoint/2010/main" val="1699049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57935" y="103588"/>
            <a:ext cx="7228130" cy="297873"/>
          </a:xfrm>
        </p:spPr>
        <p:txBody>
          <a:bodyPr>
            <a:normAutofit fontScale="90000"/>
          </a:bodyPr>
          <a:lstStyle/>
          <a:p>
            <a:r>
              <a:rPr lang="tr-TR" sz="2000" dirty="0"/>
              <a:t>Uygulama - </a:t>
            </a:r>
            <a:r>
              <a:rPr lang="tr-TR" sz="2000" dirty="0" err="1"/>
              <a:t>Veriseti</a:t>
            </a:r>
            <a:r>
              <a:rPr lang="tr-TR" sz="2000" dirty="0"/>
              <a:t> oku -&gt;VeriOku_Kaydet.py</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sp>
        <p:nvSpPr>
          <p:cNvPr id="4" name="Metin kutusu 3">
            <a:extLst>
              <a:ext uri="{FF2B5EF4-FFF2-40B4-BE49-F238E27FC236}">
                <a16:creationId xmlns:a16="http://schemas.microsoft.com/office/drawing/2014/main" id="{6012C2C5-ED16-6BA7-42C7-77B2C7F142F8}"/>
              </a:ext>
            </a:extLst>
          </p:cNvPr>
          <p:cNvSpPr txBox="1"/>
          <p:nvPr/>
        </p:nvSpPr>
        <p:spPr>
          <a:xfrm>
            <a:off x="669920" y="1235872"/>
            <a:ext cx="8059119" cy="1525418"/>
          </a:xfrm>
          <a:prstGeom prst="rect">
            <a:avLst/>
          </a:prstGeom>
          <a:noFill/>
        </p:spPr>
        <p:txBody>
          <a:bodyPr wrap="square">
            <a:spAutoFit/>
          </a:bodyPr>
          <a:lstStyle/>
          <a:p>
            <a:pPr>
              <a:lnSpc>
                <a:spcPct val="150000"/>
              </a:lnSpc>
            </a:pPr>
            <a:r>
              <a:rPr lang="en-US" sz="1600" dirty="0">
                <a:latin typeface="Times New Roman" panose="02020603050405020304" pitchFamily="18" charset="0"/>
                <a:cs typeface="Times New Roman" panose="02020603050405020304" pitchFamily="18" charset="0"/>
              </a:rPr>
              <a:t>from </a:t>
            </a:r>
            <a:r>
              <a:rPr lang="en-US" sz="1600" dirty="0" err="1">
                <a:latin typeface="Times New Roman" panose="02020603050405020304" pitchFamily="18" charset="0"/>
                <a:cs typeface="Times New Roman" panose="02020603050405020304" pitchFamily="18" charset="0"/>
              </a:rPr>
              <a:t>sklearn.preprocessing</a:t>
            </a:r>
            <a:r>
              <a:rPr lang="en-US" sz="1600" dirty="0">
                <a:latin typeface="Times New Roman" panose="02020603050405020304" pitchFamily="18" charset="0"/>
                <a:cs typeface="Times New Roman" panose="02020603050405020304" pitchFamily="18" charset="0"/>
              </a:rPr>
              <a:t> import </a:t>
            </a:r>
            <a:r>
              <a:rPr lang="en-US" sz="1600" dirty="0" err="1">
                <a:latin typeface="Times New Roman" panose="02020603050405020304" pitchFamily="18" charset="0"/>
                <a:cs typeface="Times New Roman" panose="02020603050405020304" pitchFamily="18" charset="0"/>
              </a:rPr>
              <a:t>LabelEncoder</a:t>
            </a:r>
            <a:endParaRPr lang="tr-TR" sz="1600" dirty="0">
              <a:latin typeface="Times New Roman" panose="02020603050405020304" pitchFamily="18" charset="0"/>
              <a:cs typeface="Times New Roman" panose="02020603050405020304" pitchFamily="18" charset="0"/>
            </a:endParaRPr>
          </a:p>
          <a:p>
            <a:pPr>
              <a:lnSpc>
                <a:spcPct val="150000"/>
              </a:lnSpc>
            </a:pPr>
            <a:r>
              <a:rPr lang="tr-TR" sz="1600" dirty="0">
                <a:latin typeface="Times New Roman" panose="02020603050405020304" pitchFamily="18" charset="0"/>
                <a:cs typeface="Times New Roman" panose="02020603050405020304" pitchFamily="18" charset="0"/>
              </a:rPr>
              <a:t>z=["Covid","Normal","Zatüre","Covid","Covid","Covid","Normal","Zatüre"]</a:t>
            </a:r>
          </a:p>
          <a:p>
            <a:pPr>
              <a:lnSpc>
                <a:spcPct val="150000"/>
              </a:lnSpc>
            </a:pPr>
            <a:r>
              <a:rPr lang="tr-TR" sz="1600" dirty="0" err="1">
                <a:latin typeface="Times New Roman" panose="02020603050405020304" pitchFamily="18" charset="0"/>
                <a:cs typeface="Times New Roman" panose="02020603050405020304" pitchFamily="18" charset="0"/>
              </a:rPr>
              <a:t>encoder</a:t>
            </a:r>
            <a:r>
              <a:rPr lang="tr-TR" sz="1600" dirty="0">
                <a:latin typeface="Times New Roman" panose="02020603050405020304" pitchFamily="18" charset="0"/>
                <a:cs typeface="Times New Roman" panose="02020603050405020304" pitchFamily="18" charset="0"/>
              </a:rPr>
              <a:t>=</a:t>
            </a:r>
            <a:r>
              <a:rPr lang="tr-TR" sz="1600" dirty="0" err="1">
                <a:latin typeface="Times New Roman" panose="02020603050405020304" pitchFamily="18" charset="0"/>
                <a:cs typeface="Times New Roman" panose="02020603050405020304" pitchFamily="18" charset="0"/>
              </a:rPr>
              <a:t>LabelEncoder</a:t>
            </a:r>
            <a:r>
              <a:rPr lang="tr-TR" sz="1600" dirty="0">
                <a:latin typeface="Times New Roman" panose="02020603050405020304" pitchFamily="18" charset="0"/>
                <a:cs typeface="Times New Roman" panose="02020603050405020304" pitchFamily="18" charset="0"/>
              </a:rPr>
              <a:t>()</a:t>
            </a:r>
          </a:p>
          <a:p>
            <a:pPr>
              <a:lnSpc>
                <a:spcPct val="150000"/>
              </a:lnSpc>
            </a:pPr>
            <a:r>
              <a:rPr lang="fr-FR" sz="1600" dirty="0" err="1">
                <a:latin typeface="Times New Roman" panose="02020603050405020304" pitchFamily="18" charset="0"/>
                <a:cs typeface="Times New Roman" panose="02020603050405020304" pitchFamily="18" charset="0"/>
              </a:rPr>
              <a:t>encoded_z</a:t>
            </a:r>
            <a:r>
              <a:rPr lang="fr-FR" sz="1600" dirty="0">
                <a:latin typeface="Times New Roman" panose="02020603050405020304" pitchFamily="18" charset="0"/>
                <a:cs typeface="Times New Roman" panose="02020603050405020304" pitchFamily="18" charset="0"/>
              </a:rPr>
              <a:t>=</a:t>
            </a:r>
            <a:r>
              <a:rPr lang="fr-FR" sz="1600" dirty="0" err="1">
                <a:latin typeface="Times New Roman" panose="02020603050405020304" pitchFamily="18" charset="0"/>
                <a:cs typeface="Times New Roman" panose="02020603050405020304" pitchFamily="18" charset="0"/>
              </a:rPr>
              <a:t>encoder.fit_transform</a:t>
            </a:r>
            <a:r>
              <a:rPr lang="fr-FR" sz="1600" dirty="0">
                <a:latin typeface="Times New Roman" panose="02020603050405020304" pitchFamily="18" charset="0"/>
                <a:cs typeface="Times New Roman" panose="02020603050405020304" pitchFamily="18" charset="0"/>
              </a:rPr>
              <a:t>(z)</a:t>
            </a:r>
            <a:endParaRPr lang="tr-TR" sz="1600" dirty="0">
              <a:latin typeface="Times New Roman" panose="02020603050405020304" pitchFamily="18" charset="0"/>
              <a:cs typeface="Times New Roman" panose="02020603050405020304" pitchFamily="18" charset="0"/>
            </a:endParaRPr>
          </a:p>
        </p:txBody>
      </p:sp>
      <p:sp>
        <p:nvSpPr>
          <p:cNvPr id="5" name="Metin kutusu 4">
            <a:extLst>
              <a:ext uri="{FF2B5EF4-FFF2-40B4-BE49-F238E27FC236}">
                <a16:creationId xmlns:a16="http://schemas.microsoft.com/office/drawing/2014/main" id="{A9020392-F261-A45F-FE0C-0B0A6170CFD2}"/>
              </a:ext>
            </a:extLst>
          </p:cNvPr>
          <p:cNvSpPr txBox="1"/>
          <p:nvPr/>
        </p:nvSpPr>
        <p:spPr>
          <a:xfrm>
            <a:off x="2666722" y="383554"/>
            <a:ext cx="3145144" cy="400110"/>
          </a:xfrm>
          <a:prstGeom prst="rect">
            <a:avLst/>
          </a:prstGeom>
          <a:noFill/>
        </p:spPr>
        <p:txBody>
          <a:bodyPr wrap="square">
            <a:spAutoFit/>
          </a:bodyPr>
          <a:lstStyle/>
          <a:p>
            <a:r>
              <a:rPr lang="tr-TR" sz="2000" b="1" u="sng" dirty="0">
                <a:solidFill>
                  <a:srgbClr val="FFFF00"/>
                </a:solidFill>
                <a:latin typeface="Times New Roman" panose="02020603050405020304" pitchFamily="18" charset="0"/>
                <a:cs typeface="Times New Roman" panose="02020603050405020304" pitchFamily="18" charset="0"/>
              </a:rPr>
              <a:t>Kodla İlgili Önemli Notlar</a:t>
            </a:r>
          </a:p>
        </p:txBody>
      </p:sp>
      <p:sp>
        <p:nvSpPr>
          <p:cNvPr id="6" name="Metin kutusu 5">
            <a:extLst>
              <a:ext uri="{FF2B5EF4-FFF2-40B4-BE49-F238E27FC236}">
                <a16:creationId xmlns:a16="http://schemas.microsoft.com/office/drawing/2014/main" id="{F7776004-B570-2FFA-6FC9-8EBDA590DAF9}"/>
              </a:ext>
            </a:extLst>
          </p:cNvPr>
          <p:cNvSpPr txBox="1"/>
          <p:nvPr/>
        </p:nvSpPr>
        <p:spPr>
          <a:xfrm>
            <a:off x="2666722" y="835762"/>
            <a:ext cx="3145144" cy="400110"/>
          </a:xfrm>
          <a:prstGeom prst="rect">
            <a:avLst/>
          </a:prstGeom>
          <a:noFill/>
        </p:spPr>
        <p:txBody>
          <a:bodyPr wrap="square">
            <a:spAutoFit/>
          </a:bodyPr>
          <a:lstStyle/>
          <a:p>
            <a:pPr algn="ctr"/>
            <a:r>
              <a:rPr lang="tr-TR" sz="2000" dirty="0" err="1">
                <a:solidFill>
                  <a:srgbClr val="FFFF00"/>
                </a:solidFill>
                <a:latin typeface="Times New Roman" panose="02020603050405020304" pitchFamily="18" charset="0"/>
                <a:cs typeface="Times New Roman" panose="02020603050405020304" pitchFamily="18" charset="0"/>
              </a:rPr>
              <a:t>LabelEncoder</a:t>
            </a:r>
            <a:r>
              <a:rPr lang="tr-TR" sz="2000" dirty="0">
                <a:solidFill>
                  <a:srgbClr val="FFFF00"/>
                </a:solidFill>
                <a:latin typeface="Times New Roman" panose="02020603050405020304" pitchFamily="18" charset="0"/>
                <a:cs typeface="Times New Roman" panose="02020603050405020304" pitchFamily="18" charset="0"/>
              </a:rPr>
              <a:t>()</a:t>
            </a:r>
          </a:p>
        </p:txBody>
      </p:sp>
      <p:pic>
        <p:nvPicPr>
          <p:cNvPr id="9" name="Resim 8">
            <a:extLst>
              <a:ext uri="{FF2B5EF4-FFF2-40B4-BE49-F238E27FC236}">
                <a16:creationId xmlns:a16="http://schemas.microsoft.com/office/drawing/2014/main" id="{4626E785-2ED7-C655-D495-39A56BA6339C}"/>
              </a:ext>
            </a:extLst>
          </p:cNvPr>
          <p:cNvPicPr>
            <a:picLocks noChangeAspect="1"/>
          </p:cNvPicPr>
          <p:nvPr/>
        </p:nvPicPr>
        <p:blipFill>
          <a:blip r:embed="rId2"/>
          <a:stretch>
            <a:fillRect/>
          </a:stretch>
        </p:blipFill>
        <p:spPr>
          <a:xfrm>
            <a:off x="1540044" y="3101123"/>
            <a:ext cx="5273497" cy="823031"/>
          </a:xfrm>
          <a:prstGeom prst="rect">
            <a:avLst/>
          </a:prstGeom>
        </p:spPr>
      </p:pic>
    </p:spTree>
    <p:extLst>
      <p:ext uri="{BB962C8B-B14F-4D97-AF65-F5344CB8AC3E}">
        <p14:creationId xmlns:p14="http://schemas.microsoft.com/office/powerpoint/2010/main" val="19895115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57935" y="103588"/>
            <a:ext cx="7228130" cy="297873"/>
          </a:xfrm>
        </p:spPr>
        <p:txBody>
          <a:bodyPr>
            <a:normAutofit fontScale="90000"/>
          </a:bodyPr>
          <a:lstStyle/>
          <a:p>
            <a:r>
              <a:rPr lang="tr-TR" sz="2000" dirty="0"/>
              <a:t>Uygulama - </a:t>
            </a:r>
            <a:r>
              <a:rPr lang="tr-TR" sz="2000" dirty="0" err="1"/>
              <a:t>Veriseti</a:t>
            </a:r>
            <a:r>
              <a:rPr lang="tr-TR" sz="2000" dirty="0"/>
              <a:t> oku -&gt;VeriOku_Kaydet.py</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sp>
        <p:nvSpPr>
          <p:cNvPr id="4" name="Metin kutusu 3">
            <a:extLst>
              <a:ext uri="{FF2B5EF4-FFF2-40B4-BE49-F238E27FC236}">
                <a16:creationId xmlns:a16="http://schemas.microsoft.com/office/drawing/2014/main" id="{6012C2C5-ED16-6BA7-42C7-77B2C7F142F8}"/>
              </a:ext>
            </a:extLst>
          </p:cNvPr>
          <p:cNvSpPr txBox="1"/>
          <p:nvPr/>
        </p:nvSpPr>
        <p:spPr>
          <a:xfrm>
            <a:off x="669920" y="1235872"/>
            <a:ext cx="8059119" cy="786754"/>
          </a:xfrm>
          <a:prstGeom prst="rect">
            <a:avLst/>
          </a:prstGeom>
          <a:noFill/>
        </p:spPr>
        <p:txBody>
          <a:bodyPr wrap="square">
            <a:spAutoFit/>
          </a:bodyPr>
          <a:lstStyle/>
          <a:p>
            <a:pPr>
              <a:lnSpc>
                <a:spcPct val="150000"/>
              </a:lnSpc>
            </a:pPr>
            <a:r>
              <a:rPr lang="en-US" sz="1600" dirty="0">
                <a:latin typeface="Times New Roman" panose="02020603050405020304" pitchFamily="18" charset="0"/>
                <a:cs typeface="Times New Roman" panose="02020603050405020304" pitchFamily="18" charset="0"/>
              </a:rPr>
              <a:t>from </a:t>
            </a:r>
            <a:r>
              <a:rPr lang="en-US" sz="1600" dirty="0" err="1">
                <a:latin typeface="Times New Roman" panose="02020603050405020304" pitchFamily="18" charset="0"/>
                <a:cs typeface="Times New Roman" panose="02020603050405020304" pitchFamily="18" charset="0"/>
              </a:rPr>
              <a:t>keras.utils</a:t>
            </a:r>
            <a:r>
              <a:rPr lang="en-US" sz="1600" dirty="0">
                <a:latin typeface="Times New Roman" panose="02020603050405020304" pitchFamily="18" charset="0"/>
                <a:cs typeface="Times New Roman" panose="02020603050405020304" pitchFamily="18" charset="0"/>
              </a:rPr>
              <a:t> import </a:t>
            </a:r>
            <a:r>
              <a:rPr lang="en-US" sz="1600" dirty="0" err="1">
                <a:latin typeface="Times New Roman" panose="02020603050405020304" pitchFamily="18" charset="0"/>
                <a:cs typeface="Times New Roman" panose="02020603050405020304" pitchFamily="18" charset="0"/>
              </a:rPr>
              <a:t>np_utils</a:t>
            </a:r>
            <a:endParaRPr lang="tr-TR" sz="1600" dirty="0">
              <a:latin typeface="Times New Roman" panose="02020603050405020304" pitchFamily="18" charset="0"/>
              <a:cs typeface="Times New Roman" panose="02020603050405020304" pitchFamily="18" charset="0"/>
            </a:endParaRPr>
          </a:p>
          <a:p>
            <a:pPr>
              <a:lnSpc>
                <a:spcPct val="150000"/>
              </a:lnSpc>
            </a:pPr>
            <a:r>
              <a:rPr lang="pt-BR" sz="1600" dirty="0">
                <a:latin typeface="Times New Roman" panose="02020603050405020304" pitchFamily="18" charset="0"/>
                <a:cs typeface="Times New Roman" panose="02020603050405020304" pitchFamily="18" charset="0"/>
              </a:rPr>
              <a:t>categorical_z = np_utils.to_categorical(encoded_z)</a:t>
            </a:r>
            <a:endParaRPr lang="tr-TR" sz="1600" dirty="0">
              <a:latin typeface="Times New Roman" panose="02020603050405020304" pitchFamily="18" charset="0"/>
              <a:cs typeface="Times New Roman" panose="02020603050405020304" pitchFamily="18" charset="0"/>
            </a:endParaRPr>
          </a:p>
        </p:txBody>
      </p:sp>
      <p:sp>
        <p:nvSpPr>
          <p:cNvPr id="5" name="Metin kutusu 4">
            <a:extLst>
              <a:ext uri="{FF2B5EF4-FFF2-40B4-BE49-F238E27FC236}">
                <a16:creationId xmlns:a16="http://schemas.microsoft.com/office/drawing/2014/main" id="{A9020392-F261-A45F-FE0C-0B0A6170CFD2}"/>
              </a:ext>
            </a:extLst>
          </p:cNvPr>
          <p:cNvSpPr txBox="1"/>
          <p:nvPr/>
        </p:nvSpPr>
        <p:spPr>
          <a:xfrm>
            <a:off x="2666722" y="383554"/>
            <a:ext cx="3145144" cy="400110"/>
          </a:xfrm>
          <a:prstGeom prst="rect">
            <a:avLst/>
          </a:prstGeom>
          <a:noFill/>
        </p:spPr>
        <p:txBody>
          <a:bodyPr wrap="square">
            <a:spAutoFit/>
          </a:bodyPr>
          <a:lstStyle/>
          <a:p>
            <a:r>
              <a:rPr lang="tr-TR" sz="2000" b="1" u="sng" dirty="0">
                <a:solidFill>
                  <a:srgbClr val="FFFF00"/>
                </a:solidFill>
                <a:latin typeface="Times New Roman" panose="02020603050405020304" pitchFamily="18" charset="0"/>
                <a:cs typeface="Times New Roman" panose="02020603050405020304" pitchFamily="18" charset="0"/>
              </a:rPr>
              <a:t>Kodla İlgili Önemli Notlar</a:t>
            </a:r>
          </a:p>
        </p:txBody>
      </p:sp>
      <p:sp>
        <p:nvSpPr>
          <p:cNvPr id="6" name="Metin kutusu 5">
            <a:extLst>
              <a:ext uri="{FF2B5EF4-FFF2-40B4-BE49-F238E27FC236}">
                <a16:creationId xmlns:a16="http://schemas.microsoft.com/office/drawing/2014/main" id="{F7776004-B570-2FFA-6FC9-8EBDA590DAF9}"/>
              </a:ext>
            </a:extLst>
          </p:cNvPr>
          <p:cNvSpPr txBox="1"/>
          <p:nvPr/>
        </p:nvSpPr>
        <p:spPr>
          <a:xfrm>
            <a:off x="2666722" y="835762"/>
            <a:ext cx="3145144" cy="400110"/>
          </a:xfrm>
          <a:prstGeom prst="rect">
            <a:avLst/>
          </a:prstGeom>
          <a:noFill/>
        </p:spPr>
        <p:txBody>
          <a:bodyPr wrap="square">
            <a:spAutoFit/>
          </a:bodyPr>
          <a:lstStyle/>
          <a:p>
            <a:pPr algn="ctr"/>
            <a:r>
              <a:rPr lang="es-ES" sz="2000" dirty="0">
                <a:solidFill>
                  <a:srgbClr val="FFFF00"/>
                </a:solidFill>
                <a:latin typeface="Times New Roman" panose="02020603050405020304" pitchFamily="18" charset="0"/>
                <a:cs typeface="Times New Roman" panose="02020603050405020304" pitchFamily="18" charset="0"/>
              </a:rPr>
              <a:t>np_utils.to_categorical(y)</a:t>
            </a:r>
            <a:endParaRPr lang="tr-TR" sz="2000" dirty="0">
              <a:solidFill>
                <a:srgbClr val="FFFF00"/>
              </a:solidFill>
              <a:latin typeface="Times New Roman" panose="02020603050405020304" pitchFamily="18" charset="0"/>
              <a:cs typeface="Times New Roman" panose="02020603050405020304" pitchFamily="18" charset="0"/>
            </a:endParaRPr>
          </a:p>
        </p:txBody>
      </p:sp>
      <p:pic>
        <p:nvPicPr>
          <p:cNvPr id="9" name="Resim 8">
            <a:extLst>
              <a:ext uri="{FF2B5EF4-FFF2-40B4-BE49-F238E27FC236}">
                <a16:creationId xmlns:a16="http://schemas.microsoft.com/office/drawing/2014/main" id="{4626E785-2ED7-C655-D495-39A56BA6339C}"/>
              </a:ext>
            </a:extLst>
          </p:cNvPr>
          <p:cNvPicPr>
            <a:picLocks noChangeAspect="1"/>
          </p:cNvPicPr>
          <p:nvPr/>
        </p:nvPicPr>
        <p:blipFill>
          <a:blip r:embed="rId2"/>
          <a:stretch>
            <a:fillRect/>
          </a:stretch>
        </p:blipFill>
        <p:spPr>
          <a:xfrm>
            <a:off x="219187" y="2278233"/>
            <a:ext cx="5273497" cy="823031"/>
          </a:xfrm>
          <a:prstGeom prst="rect">
            <a:avLst/>
          </a:prstGeom>
        </p:spPr>
      </p:pic>
      <p:pic>
        <p:nvPicPr>
          <p:cNvPr id="8" name="Resim 7">
            <a:extLst>
              <a:ext uri="{FF2B5EF4-FFF2-40B4-BE49-F238E27FC236}">
                <a16:creationId xmlns:a16="http://schemas.microsoft.com/office/drawing/2014/main" id="{F1FD840B-14F5-46F4-17DC-AEC483CD5A3B}"/>
              </a:ext>
            </a:extLst>
          </p:cNvPr>
          <p:cNvPicPr>
            <a:picLocks noChangeAspect="1"/>
          </p:cNvPicPr>
          <p:nvPr/>
        </p:nvPicPr>
        <p:blipFill>
          <a:blip r:embed="rId3"/>
          <a:stretch>
            <a:fillRect/>
          </a:stretch>
        </p:blipFill>
        <p:spPr>
          <a:xfrm>
            <a:off x="242455" y="3209310"/>
            <a:ext cx="2141406" cy="1272650"/>
          </a:xfrm>
          <a:prstGeom prst="rect">
            <a:avLst/>
          </a:prstGeom>
        </p:spPr>
      </p:pic>
      <p:pic>
        <p:nvPicPr>
          <p:cNvPr id="11" name="Resim 10">
            <a:extLst>
              <a:ext uri="{FF2B5EF4-FFF2-40B4-BE49-F238E27FC236}">
                <a16:creationId xmlns:a16="http://schemas.microsoft.com/office/drawing/2014/main" id="{7A81C454-E31E-C27F-7C55-03C9B768CD33}"/>
              </a:ext>
            </a:extLst>
          </p:cNvPr>
          <p:cNvPicPr>
            <a:picLocks noChangeAspect="1"/>
          </p:cNvPicPr>
          <p:nvPr/>
        </p:nvPicPr>
        <p:blipFill>
          <a:blip r:embed="rId4"/>
          <a:stretch>
            <a:fillRect/>
          </a:stretch>
        </p:blipFill>
        <p:spPr>
          <a:xfrm>
            <a:off x="5578937" y="2014510"/>
            <a:ext cx="3322608" cy="3025402"/>
          </a:xfrm>
          <a:prstGeom prst="rect">
            <a:avLst/>
          </a:prstGeom>
        </p:spPr>
      </p:pic>
    </p:spTree>
    <p:extLst>
      <p:ext uri="{BB962C8B-B14F-4D97-AF65-F5344CB8AC3E}">
        <p14:creationId xmlns:p14="http://schemas.microsoft.com/office/powerpoint/2010/main" val="21579329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57935" y="103588"/>
            <a:ext cx="7228130" cy="297873"/>
          </a:xfrm>
        </p:spPr>
        <p:txBody>
          <a:bodyPr>
            <a:normAutofit fontScale="90000"/>
          </a:bodyPr>
          <a:lstStyle/>
          <a:p>
            <a:r>
              <a:rPr lang="tr-TR" sz="2000" dirty="0"/>
              <a:t>Uygulama - </a:t>
            </a:r>
            <a:r>
              <a:rPr lang="tr-TR" sz="2000" dirty="0" err="1"/>
              <a:t>Veriseti</a:t>
            </a:r>
            <a:r>
              <a:rPr lang="tr-TR" sz="2000" dirty="0"/>
              <a:t> oku -&gt;VeriOku_Kaydet.py</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sp>
        <p:nvSpPr>
          <p:cNvPr id="4" name="Metin kutusu 3">
            <a:extLst>
              <a:ext uri="{FF2B5EF4-FFF2-40B4-BE49-F238E27FC236}">
                <a16:creationId xmlns:a16="http://schemas.microsoft.com/office/drawing/2014/main" id="{6012C2C5-ED16-6BA7-42C7-77B2C7F142F8}"/>
              </a:ext>
            </a:extLst>
          </p:cNvPr>
          <p:cNvSpPr txBox="1"/>
          <p:nvPr/>
        </p:nvSpPr>
        <p:spPr>
          <a:xfrm>
            <a:off x="2031738" y="1165920"/>
            <a:ext cx="8059119" cy="417422"/>
          </a:xfrm>
          <a:prstGeom prst="rect">
            <a:avLst/>
          </a:prstGeom>
          <a:noFill/>
        </p:spPr>
        <p:txBody>
          <a:bodyPr wrap="square">
            <a:spAutoFit/>
          </a:bodyPr>
          <a:lstStyle/>
          <a:p>
            <a:pPr>
              <a:lnSpc>
                <a:spcPct val="150000"/>
              </a:lnSpc>
            </a:pPr>
            <a:r>
              <a:rPr lang="en-US" sz="1600" dirty="0" err="1">
                <a:latin typeface="Times New Roman" panose="02020603050405020304" pitchFamily="18" charset="0"/>
                <a:cs typeface="Times New Roman" panose="02020603050405020304" pitchFamily="18" charset="0"/>
              </a:rPr>
              <a:t>z_non_category</a:t>
            </a:r>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np.argmax</a:t>
            </a:r>
            <a:r>
              <a:rPr lang="en-US" sz="1600" dirty="0">
                <a:latin typeface="Times New Roman" panose="02020603050405020304" pitchFamily="18" charset="0"/>
                <a:cs typeface="Times New Roman" panose="02020603050405020304" pitchFamily="18" charset="0"/>
              </a:rPr>
              <a:t>(t) for t in </a:t>
            </a:r>
            <a:r>
              <a:rPr lang="en-US" sz="1600" dirty="0" err="1">
                <a:latin typeface="Times New Roman" panose="02020603050405020304" pitchFamily="18" charset="0"/>
                <a:cs typeface="Times New Roman" panose="02020603050405020304" pitchFamily="18" charset="0"/>
              </a:rPr>
              <a:t>categorical_z</a:t>
            </a:r>
            <a:r>
              <a:rPr lang="en-US" sz="1600" dirty="0">
                <a:latin typeface="Times New Roman" panose="02020603050405020304" pitchFamily="18" charset="0"/>
                <a:cs typeface="Times New Roman" panose="02020603050405020304" pitchFamily="18" charset="0"/>
              </a:rPr>
              <a:t>]</a:t>
            </a:r>
            <a:endParaRPr lang="tr-TR" sz="1600" dirty="0">
              <a:latin typeface="Times New Roman" panose="02020603050405020304" pitchFamily="18" charset="0"/>
              <a:cs typeface="Times New Roman" panose="02020603050405020304" pitchFamily="18" charset="0"/>
            </a:endParaRPr>
          </a:p>
        </p:txBody>
      </p:sp>
      <p:sp>
        <p:nvSpPr>
          <p:cNvPr id="5" name="Metin kutusu 4">
            <a:extLst>
              <a:ext uri="{FF2B5EF4-FFF2-40B4-BE49-F238E27FC236}">
                <a16:creationId xmlns:a16="http://schemas.microsoft.com/office/drawing/2014/main" id="{A9020392-F261-A45F-FE0C-0B0A6170CFD2}"/>
              </a:ext>
            </a:extLst>
          </p:cNvPr>
          <p:cNvSpPr txBox="1"/>
          <p:nvPr/>
        </p:nvSpPr>
        <p:spPr>
          <a:xfrm>
            <a:off x="2666722" y="383554"/>
            <a:ext cx="3145144" cy="400110"/>
          </a:xfrm>
          <a:prstGeom prst="rect">
            <a:avLst/>
          </a:prstGeom>
          <a:noFill/>
        </p:spPr>
        <p:txBody>
          <a:bodyPr wrap="square">
            <a:spAutoFit/>
          </a:bodyPr>
          <a:lstStyle/>
          <a:p>
            <a:r>
              <a:rPr lang="tr-TR" sz="2000" b="1" u="sng" dirty="0">
                <a:solidFill>
                  <a:srgbClr val="FFFF00"/>
                </a:solidFill>
                <a:latin typeface="Times New Roman" panose="02020603050405020304" pitchFamily="18" charset="0"/>
                <a:cs typeface="Times New Roman" panose="02020603050405020304" pitchFamily="18" charset="0"/>
              </a:rPr>
              <a:t>Kodla İlgili Önemli Notlar</a:t>
            </a:r>
          </a:p>
        </p:txBody>
      </p:sp>
      <p:sp>
        <p:nvSpPr>
          <p:cNvPr id="6" name="Metin kutusu 5">
            <a:extLst>
              <a:ext uri="{FF2B5EF4-FFF2-40B4-BE49-F238E27FC236}">
                <a16:creationId xmlns:a16="http://schemas.microsoft.com/office/drawing/2014/main" id="{F7776004-B570-2FFA-6FC9-8EBDA590DAF9}"/>
              </a:ext>
            </a:extLst>
          </p:cNvPr>
          <p:cNvSpPr txBox="1"/>
          <p:nvPr/>
        </p:nvSpPr>
        <p:spPr>
          <a:xfrm>
            <a:off x="1049628" y="826017"/>
            <a:ext cx="6660778" cy="400110"/>
          </a:xfrm>
          <a:prstGeom prst="rect">
            <a:avLst/>
          </a:prstGeom>
          <a:noFill/>
        </p:spPr>
        <p:txBody>
          <a:bodyPr wrap="square">
            <a:spAutoFit/>
          </a:bodyPr>
          <a:lstStyle/>
          <a:p>
            <a:pPr algn="ctr"/>
            <a:r>
              <a:rPr lang="tr-TR" sz="2000" dirty="0">
                <a:solidFill>
                  <a:srgbClr val="FFFF00"/>
                </a:solidFill>
                <a:latin typeface="Times New Roman" panose="02020603050405020304" pitchFamily="18" charset="0"/>
                <a:cs typeface="Times New Roman" panose="02020603050405020304" pitchFamily="18" charset="0"/>
              </a:rPr>
              <a:t>Kategorik veriyi Kategorik Olmayan veriye dönüştürme</a:t>
            </a:r>
          </a:p>
        </p:txBody>
      </p:sp>
      <p:pic>
        <p:nvPicPr>
          <p:cNvPr id="11" name="Resim 10">
            <a:extLst>
              <a:ext uri="{FF2B5EF4-FFF2-40B4-BE49-F238E27FC236}">
                <a16:creationId xmlns:a16="http://schemas.microsoft.com/office/drawing/2014/main" id="{7A81C454-E31E-C27F-7C55-03C9B768CD33}"/>
              </a:ext>
            </a:extLst>
          </p:cNvPr>
          <p:cNvPicPr>
            <a:picLocks noChangeAspect="1"/>
          </p:cNvPicPr>
          <p:nvPr/>
        </p:nvPicPr>
        <p:blipFill>
          <a:blip r:embed="rId2"/>
          <a:stretch>
            <a:fillRect/>
          </a:stretch>
        </p:blipFill>
        <p:spPr>
          <a:xfrm>
            <a:off x="2953911" y="2223688"/>
            <a:ext cx="3004774" cy="2736000"/>
          </a:xfrm>
          <a:prstGeom prst="rect">
            <a:avLst/>
          </a:prstGeom>
        </p:spPr>
      </p:pic>
      <p:pic>
        <p:nvPicPr>
          <p:cNvPr id="10" name="Resim 9">
            <a:extLst>
              <a:ext uri="{FF2B5EF4-FFF2-40B4-BE49-F238E27FC236}">
                <a16:creationId xmlns:a16="http://schemas.microsoft.com/office/drawing/2014/main" id="{9564CCB6-ABCA-74BA-246C-A706B47414EE}"/>
              </a:ext>
            </a:extLst>
          </p:cNvPr>
          <p:cNvPicPr>
            <a:picLocks noChangeAspect="1"/>
          </p:cNvPicPr>
          <p:nvPr/>
        </p:nvPicPr>
        <p:blipFill>
          <a:blip r:embed="rId3"/>
          <a:stretch>
            <a:fillRect/>
          </a:stretch>
        </p:blipFill>
        <p:spPr>
          <a:xfrm>
            <a:off x="6061298" y="1907912"/>
            <a:ext cx="2667741" cy="3132000"/>
          </a:xfrm>
          <a:prstGeom prst="rect">
            <a:avLst/>
          </a:prstGeom>
        </p:spPr>
      </p:pic>
      <p:sp>
        <p:nvSpPr>
          <p:cNvPr id="13" name="Metin kutusu 12">
            <a:extLst>
              <a:ext uri="{FF2B5EF4-FFF2-40B4-BE49-F238E27FC236}">
                <a16:creationId xmlns:a16="http://schemas.microsoft.com/office/drawing/2014/main" id="{0ACB2B1B-83FA-518D-22A5-6C71550EFC14}"/>
              </a:ext>
            </a:extLst>
          </p:cNvPr>
          <p:cNvSpPr txBox="1"/>
          <p:nvPr/>
        </p:nvSpPr>
        <p:spPr>
          <a:xfrm>
            <a:off x="414961" y="1603105"/>
            <a:ext cx="7330191" cy="338554"/>
          </a:xfrm>
          <a:prstGeom prst="rect">
            <a:avLst/>
          </a:prstGeom>
          <a:noFill/>
        </p:spPr>
        <p:txBody>
          <a:bodyPr wrap="square">
            <a:spAutoFit/>
          </a:bodyPr>
          <a:lstStyle/>
          <a:p>
            <a:r>
              <a:rPr lang="en-US" sz="1600" dirty="0" err="1">
                <a:solidFill>
                  <a:srgbClr val="FFFF00"/>
                </a:solidFill>
                <a:latin typeface="Times New Roman" panose="02020603050405020304" pitchFamily="18" charset="0"/>
                <a:cs typeface="Times New Roman" panose="02020603050405020304" pitchFamily="18" charset="0"/>
              </a:rPr>
              <a:t>np.argmax</a:t>
            </a:r>
            <a:r>
              <a:rPr lang="en-US" sz="1600" dirty="0">
                <a:solidFill>
                  <a:srgbClr val="FFFF00"/>
                </a:solidFill>
                <a:latin typeface="Times New Roman" panose="02020603050405020304" pitchFamily="18" charset="0"/>
                <a:cs typeface="Times New Roman" panose="02020603050405020304" pitchFamily="18" charset="0"/>
              </a:rPr>
              <a:t>(t) </a:t>
            </a:r>
            <a:r>
              <a:rPr lang="tr-TR" sz="1600" dirty="0">
                <a:solidFill>
                  <a:srgbClr val="FFFF00"/>
                </a:solidFill>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Returns the indices of the maximum values along an axis.</a:t>
            </a:r>
            <a:endParaRPr lang="tr-TR" sz="1600" dirty="0">
              <a:latin typeface="Times New Roman" panose="02020603050405020304" pitchFamily="18" charset="0"/>
              <a:cs typeface="Times New Roman" panose="02020603050405020304" pitchFamily="18" charset="0"/>
            </a:endParaRPr>
          </a:p>
        </p:txBody>
      </p:sp>
      <p:sp>
        <p:nvSpPr>
          <p:cNvPr id="14" name="Ok: Sağ 13">
            <a:extLst>
              <a:ext uri="{FF2B5EF4-FFF2-40B4-BE49-F238E27FC236}">
                <a16:creationId xmlns:a16="http://schemas.microsoft.com/office/drawing/2014/main" id="{AB510426-DED1-536B-307C-6EC8BDBD4F9B}"/>
              </a:ext>
            </a:extLst>
          </p:cNvPr>
          <p:cNvSpPr/>
          <p:nvPr/>
        </p:nvSpPr>
        <p:spPr>
          <a:xfrm rot="10800000">
            <a:off x="7611418" y="3208663"/>
            <a:ext cx="395207" cy="10073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tr-TR" dirty="0">
              <a:highlight>
                <a:srgbClr val="FFFF00"/>
              </a:highlight>
            </a:endParaRPr>
          </a:p>
        </p:txBody>
      </p:sp>
      <p:sp>
        <p:nvSpPr>
          <p:cNvPr id="15" name="Ok: Sağ 14">
            <a:extLst>
              <a:ext uri="{FF2B5EF4-FFF2-40B4-BE49-F238E27FC236}">
                <a16:creationId xmlns:a16="http://schemas.microsoft.com/office/drawing/2014/main" id="{4C65C483-2067-AF7A-9E84-302450942073}"/>
              </a:ext>
            </a:extLst>
          </p:cNvPr>
          <p:cNvSpPr/>
          <p:nvPr/>
        </p:nvSpPr>
        <p:spPr>
          <a:xfrm rot="10800000">
            <a:off x="7608753" y="2947261"/>
            <a:ext cx="395207" cy="10073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6" name="Ok: Sağ 15">
            <a:extLst>
              <a:ext uri="{FF2B5EF4-FFF2-40B4-BE49-F238E27FC236}">
                <a16:creationId xmlns:a16="http://schemas.microsoft.com/office/drawing/2014/main" id="{919492D2-FA5D-B363-7A40-985C79EA31B5}"/>
              </a:ext>
            </a:extLst>
          </p:cNvPr>
          <p:cNvSpPr/>
          <p:nvPr/>
        </p:nvSpPr>
        <p:spPr>
          <a:xfrm>
            <a:off x="4969052" y="2747318"/>
            <a:ext cx="395207" cy="100739"/>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tr-TR"/>
          </a:p>
        </p:txBody>
      </p:sp>
      <p:sp>
        <p:nvSpPr>
          <p:cNvPr id="17" name="Ok: Sağ 16">
            <a:extLst>
              <a:ext uri="{FF2B5EF4-FFF2-40B4-BE49-F238E27FC236}">
                <a16:creationId xmlns:a16="http://schemas.microsoft.com/office/drawing/2014/main" id="{BED8AD6B-B009-E81B-0997-27BD0341F50E}"/>
              </a:ext>
            </a:extLst>
          </p:cNvPr>
          <p:cNvSpPr/>
          <p:nvPr/>
        </p:nvSpPr>
        <p:spPr>
          <a:xfrm>
            <a:off x="3257763" y="2720439"/>
            <a:ext cx="395207" cy="10073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8" name="Ok: Sağ 17">
            <a:extLst>
              <a:ext uri="{FF2B5EF4-FFF2-40B4-BE49-F238E27FC236}">
                <a16:creationId xmlns:a16="http://schemas.microsoft.com/office/drawing/2014/main" id="{023300D7-E4AC-92CA-A867-018928606852}"/>
              </a:ext>
            </a:extLst>
          </p:cNvPr>
          <p:cNvSpPr/>
          <p:nvPr/>
        </p:nvSpPr>
        <p:spPr>
          <a:xfrm>
            <a:off x="4184980" y="2747318"/>
            <a:ext cx="395207" cy="10073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tr-TR" dirty="0">
              <a:highlight>
                <a:srgbClr val="FFFF00"/>
              </a:highlight>
            </a:endParaRPr>
          </a:p>
        </p:txBody>
      </p:sp>
      <p:sp>
        <p:nvSpPr>
          <p:cNvPr id="19" name="Ok: Sağ 18">
            <a:extLst>
              <a:ext uri="{FF2B5EF4-FFF2-40B4-BE49-F238E27FC236}">
                <a16:creationId xmlns:a16="http://schemas.microsoft.com/office/drawing/2014/main" id="{D7F8F992-389A-D3AE-B655-A303E20A4711}"/>
              </a:ext>
            </a:extLst>
          </p:cNvPr>
          <p:cNvSpPr/>
          <p:nvPr/>
        </p:nvSpPr>
        <p:spPr>
          <a:xfrm rot="10800000">
            <a:off x="7608752" y="3448110"/>
            <a:ext cx="395207" cy="100739"/>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8695225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57935" y="103588"/>
            <a:ext cx="7228130" cy="297873"/>
          </a:xfrm>
        </p:spPr>
        <p:txBody>
          <a:bodyPr>
            <a:normAutofit fontScale="90000"/>
          </a:bodyPr>
          <a:lstStyle/>
          <a:p>
            <a:r>
              <a:rPr lang="tr-TR" sz="2000" dirty="0"/>
              <a:t>Uygulama - </a:t>
            </a:r>
            <a:r>
              <a:rPr lang="tr-TR" sz="2000" dirty="0" err="1"/>
              <a:t>Veriseti</a:t>
            </a:r>
            <a:r>
              <a:rPr lang="tr-TR" sz="2000" dirty="0"/>
              <a:t> oku -&gt;VeriOku_Kaydet.py</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pic>
        <p:nvPicPr>
          <p:cNvPr id="11" name="Resim 10">
            <a:extLst>
              <a:ext uri="{FF2B5EF4-FFF2-40B4-BE49-F238E27FC236}">
                <a16:creationId xmlns:a16="http://schemas.microsoft.com/office/drawing/2014/main" id="{08E420DA-27CB-C913-98C5-C8EC28263E24}"/>
              </a:ext>
            </a:extLst>
          </p:cNvPr>
          <p:cNvPicPr>
            <a:picLocks noChangeAspect="1"/>
          </p:cNvPicPr>
          <p:nvPr/>
        </p:nvPicPr>
        <p:blipFill>
          <a:blip r:embed="rId2"/>
          <a:stretch>
            <a:fillRect/>
          </a:stretch>
        </p:blipFill>
        <p:spPr>
          <a:xfrm>
            <a:off x="81132" y="371763"/>
            <a:ext cx="3365581" cy="4572000"/>
          </a:xfrm>
          <a:prstGeom prst="rect">
            <a:avLst/>
          </a:prstGeom>
        </p:spPr>
      </p:pic>
      <p:pic>
        <p:nvPicPr>
          <p:cNvPr id="13" name="Resim 12">
            <a:extLst>
              <a:ext uri="{FF2B5EF4-FFF2-40B4-BE49-F238E27FC236}">
                <a16:creationId xmlns:a16="http://schemas.microsoft.com/office/drawing/2014/main" id="{10E20A7E-CC79-2E50-7040-9199DBE5AC8E}"/>
              </a:ext>
            </a:extLst>
          </p:cNvPr>
          <p:cNvPicPr>
            <a:picLocks noChangeAspect="1"/>
          </p:cNvPicPr>
          <p:nvPr/>
        </p:nvPicPr>
        <p:blipFill>
          <a:blip r:embed="rId3"/>
          <a:stretch>
            <a:fillRect/>
          </a:stretch>
        </p:blipFill>
        <p:spPr>
          <a:xfrm>
            <a:off x="3507432" y="1987983"/>
            <a:ext cx="5636568" cy="1728000"/>
          </a:xfrm>
          <a:prstGeom prst="rect">
            <a:avLst/>
          </a:prstGeom>
        </p:spPr>
      </p:pic>
      <p:pic>
        <p:nvPicPr>
          <p:cNvPr id="15" name="Resim 14">
            <a:extLst>
              <a:ext uri="{FF2B5EF4-FFF2-40B4-BE49-F238E27FC236}">
                <a16:creationId xmlns:a16="http://schemas.microsoft.com/office/drawing/2014/main" id="{6E282C67-520F-F0CF-F874-2C788973F62F}"/>
              </a:ext>
            </a:extLst>
          </p:cNvPr>
          <p:cNvPicPr>
            <a:picLocks noChangeAspect="1"/>
          </p:cNvPicPr>
          <p:nvPr/>
        </p:nvPicPr>
        <p:blipFill>
          <a:blip r:embed="rId4"/>
          <a:stretch>
            <a:fillRect/>
          </a:stretch>
        </p:blipFill>
        <p:spPr>
          <a:xfrm>
            <a:off x="3582973" y="3789873"/>
            <a:ext cx="2435745" cy="1080000"/>
          </a:xfrm>
          <a:prstGeom prst="rect">
            <a:avLst/>
          </a:prstGeom>
        </p:spPr>
      </p:pic>
      <p:pic>
        <p:nvPicPr>
          <p:cNvPr id="4" name="Resim 3">
            <a:extLst>
              <a:ext uri="{FF2B5EF4-FFF2-40B4-BE49-F238E27FC236}">
                <a16:creationId xmlns:a16="http://schemas.microsoft.com/office/drawing/2014/main" id="{B0DDD2CE-9AD7-22F8-9101-25339E943DB3}"/>
              </a:ext>
            </a:extLst>
          </p:cNvPr>
          <p:cNvPicPr>
            <a:picLocks noChangeAspect="1"/>
          </p:cNvPicPr>
          <p:nvPr/>
        </p:nvPicPr>
        <p:blipFill>
          <a:blip r:embed="rId5"/>
          <a:stretch>
            <a:fillRect/>
          </a:stretch>
        </p:blipFill>
        <p:spPr>
          <a:xfrm>
            <a:off x="3582973" y="362127"/>
            <a:ext cx="4214225" cy="1562235"/>
          </a:xfrm>
          <a:prstGeom prst="rect">
            <a:avLst/>
          </a:prstGeom>
        </p:spPr>
      </p:pic>
    </p:spTree>
    <p:extLst>
      <p:ext uri="{BB962C8B-B14F-4D97-AF65-F5344CB8AC3E}">
        <p14:creationId xmlns:p14="http://schemas.microsoft.com/office/powerpoint/2010/main" val="22830837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57935" y="103588"/>
            <a:ext cx="7228130" cy="297873"/>
          </a:xfrm>
        </p:spPr>
        <p:txBody>
          <a:bodyPr>
            <a:normAutofit fontScale="90000"/>
          </a:bodyPr>
          <a:lstStyle/>
          <a:p>
            <a:r>
              <a:rPr lang="tr-TR" sz="2000" dirty="0"/>
              <a:t>Uygulama - </a:t>
            </a:r>
            <a:r>
              <a:rPr lang="tr-TR" sz="2000" dirty="0" err="1"/>
              <a:t>Veriseti</a:t>
            </a:r>
            <a:r>
              <a:rPr lang="tr-TR" sz="2000" dirty="0"/>
              <a:t> oku -&gt;VeriOku_Kaydet.py</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pic>
        <p:nvPicPr>
          <p:cNvPr id="4" name="Resim 3">
            <a:extLst>
              <a:ext uri="{FF2B5EF4-FFF2-40B4-BE49-F238E27FC236}">
                <a16:creationId xmlns:a16="http://schemas.microsoft.com/office/drawing/2014/main" id="{A7312DB5-10C6-689A-89F1-EFAF294CC772}"/>
              </a:ext>
            </a:extLst>
          </p:cNvPr>
          <p:cNvPicPr>
            <a:picLocks noChangeAspect="1"/>
          </p:cNvPicPr>
          <p:nvPr/>
        </p:nvPicPr>
        <p:blipFill>
          <a:blip r:embed="rId2"/>
          <a:stretch>
            <a:fillRect/>
          </a:stretch>
        </p:blipFill>
        <p:spPr>
          <a:xfrm>
            <a:off x="516463" y="401461"/>
            <a:ext cx="4208193" cy="2376000"/>
          </a:xfrm>
          <a:prstGeom prst="rect">
            <a:avLst/>
          </a:prstGeom>
        </p:spPr>
      </p:pic>
      <p:pic>
        <p:nvPicPr>
          <p:cNvPr id="6" name="Resim 5">
            <a:extLst>
              <a:ext uri="{FF2B5EF4-FFF2-40B4-BE49-F238E27FC236}">
                <a16:creationId xmlns:a16="http://schemas.microsoft.com/office/drawing/2014/main" id="{CB12C9F4-3B7A-3A1B-5AF3-FF420C265102}"/>
              </a:ext>
            </a:extLst>
          </p:cNvPr>
          <p:cNvPicPr>
            <a:picLocks noChangeAspect="1"/>
          </p:cNvPicPr>
          <p:nvPr/>
        </p:nvPicPr>
        <p:blipFill>
          <a:blip r:embed="rId3"/>
          <a:stretch>
            <a:fillRect/>
          </a:stretch>
        </p:blipFill>
        <p:spPr>
          <a:xfrm>
            <a:off x="516463" y="2855373"/>
            <a:ext cx="4482201" cy="2124000"/>
          </a:xfrm>
          <a:prstGeom prst="rect">
            <a:avLst/>
          </a:prstGeom>
        </p:spPr>
      </p:pic>
      <p:sp>
        <p:nvSpPr>
          <p:cNvPr id="10" name="Metin kutusu 9">
            <a:extLst>
              <a:ext uri="{FF2B5EF4-FFF2-40B4-BE49-F238E27FC236}">
                <a16:creationId xmlns:a16="http://schemas.microsoft.com/office/drawing/2014/main" id="{D2D9EBE7-0EB6-8EBD-20F3-844599C071B8}"/>
              </a:ext>
            </a:extLst>
          </p:cNvPr>
          <p:cNvSpPr txBox="1"/>
          <p:nvPr/>
        </p:nvSpPr>
        <p:spPr>
          <a:xfrm>
            <a:off x="5409028" y="408996"/>
            <a:ext cx="646331" cy="369332"/>
          </a:xfrm>
          <a:prstGeom prst="rect">
            <a:avLst/>
          </a:prstGeom>
          <a:noFill/>
        </p:spPr>
        <p:txBody>
          <a:bodyPr wrap="none" rtlCol="0">
            <a:spAutoFit/>
          </a:bodyPr>
          <a:lstStyle/>
          <a:p>
            <a:r>
              <a:rPr lang="tr-TR" dirty="0">
                <a:latin typeface="Times New Roman" panose="02020603050405020304" pitchFamily="18" charset="0"/>
                <a:cs typeface="Times New Roman" panose="02020603050405020304" pitchFamily="18" charset="0"/>
              </a:rPr>
              <a:t>main</a:t>
            </a:r>
          </a:p>
        </p:txBody>
      </p:sp>
      <p:pic>
        <p:nvPicPr>
          <p:cNvPr id="14" name="Resim 13">
            <a:extLst>
              <a:ext uri="{FF2B5EF4-FFF2-40B4-BE49-F238E27FC236}">
                <a16:creationId xmlns:a16="http://schemas.microsoft.com/office/drawing/2014/main" id="{A1F4EADC-EA68-64F6-83B5-75AF1F398614}"/>
              </a:ext>
            </a:extLst>
          </p:cNvPr>
          <p:cNvPicPr>
            <a:picLocks noChangeAspect="1"/>
          </p:cNvPicPr>
          <p:nvPr/>
        </p:nvPicPr>
        <p:blipFill>
          <a:blip r:embed="rId4"/>
          <a:stretch>
            <a:fillRect/>
          </a:stretch>
        </p:blipFill>
        <p:spPr>
          <a:xfrm>
            <a:off x="4930782" y="759474"/>
            <a:ext cx="4072265" cy="1872000"/>
          </a:xfrm>
          <a:prstGeom prst="rect">
            <a:avLst/>
          </a:prstGeom>
        </p:spPr>
      </p:pic>
    </p:spTree>
    <p:extLst>
      <p:ext uri="{BB962C8B-B14F-4D97-AF65-F5344CB8AC3E}">
        <p14:creationId xmlns:p14="http://schemas.microsoft.com/office/powerpoint/2010/main" val="15134943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Uygulama - </a:t>
            </a:r>
            <a:r>
              <a:rPr lang="tr-TR" sz="2000" dirty="0" err="1"/>
              <a:t>Veriseti</a:t>
            </a:r>
            <a:r>
              <a:rPr lang="tr-TR" sz="2000" dirty="0"/>
              <a:t> oku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pic>
        <p:nvPicPr>
          <p:cNvPr id="4" name="Resim 3">
            <a:extLst>
              <a:ext uri="{FF2B5EF4-FFF2-40B4-BE49-F238E27FC236}">
                <a16:creationId xmlns:a16="http://schemas.microsoft.com/office/drawing/2014/main" id="{DDAD0824-F402-AB0C-B416-DBDDDDAFCC15}"/>
              </a:ext>
            </a:extLst>
          </p:cNvPr>
          <p:cNvPicPr>
            <a:picLocks noChangeAspect="1"/>
          </p:cNvPicPr>
          <p:nvPr/>
        </p:nvPicPr>
        <p:blipFill>
          <a:blip r:embed="rId2"/>
          <a:stretch>
            <a:fillRect/>
          </a:stretch>
        </p:blipFill>
        <p:spPr>
          <a:xfrm>
            <a:off x="0" y="699750"/>
            <a:ext cx="5886450" cy="1619250"/>
          </a:xfrm>
          <a:prstGeom prst="rect">
            <a:avLst/>
          </a:prstGeom>
        </p:spPr>
      </p:pic>
      <p:pic>
        <p:nvPicPr>
          <p:cNvPr id="6" name="Resim 5">
            <a:extLst>
              <a:ext uri="{FF2B5EF4-FFF2-40B4-BE49-F238E27FC236}">
                <a16:creationId xmlns:a16="http://schemas.microsoft.com/office/drawing/2014/main" id="{A45324AF-8D2F-0F00-D85B-A652865E77DA}"/>
              </a:ext>
            </a:extLst>
          </p:cNvPr>
          <p:cNvPicPr>
            <a:picLocks noChangeAspect="1"/>
          </p:cNvPicPr>
          <p:nvPr/>
        </p:nvPicPr>
        <p:blipFill rotWithShape="1">
          <a:blip r:embed="rId3"/>
          <a:srcRect r="4704"/>
          <a:stretch/>
        </p:blipFill>
        <p:spPr>
          <a:xfrm>
            <a:off x="5996015" y="573375"/>
            <a:ext cx="3087273" cy="1872000"/>
          </a:xfrm>
          <a:prstGeom prst="rect">
            <a:avLst/>
          </a:prstGeom>
        </p:spPr>
      </p:pic>
      <p:pic>
        <p:nvPicPr>
          <p:cNvPr id="10" name="Resim 9">
            <a:extLst>
              <a:ext uri="{FF2B5EF4-FFF2-40B4-BE49-F238E27FC236}">
                <a16:creationId xmlns:a16="http://schemas.microsoft.com/office/drawing/2014/main" id="{6F32AFBA-BB80-CB1B-AF22-81255026CC97}"/>
              </a:ext>
            </a:extLst>
          </p:cNvPr>
          <p:cNvPicPr>
            <a:picLocks noChangeAspect="1"/>
          </p:cNvPicPr>
          <p:nvPr/>
        </p:nvPicPr>
        <p:blipFill>
          <a:blip r:embed="rId4"/>
          <a:stretch>
            <a:fillRect/>
          </a:stretch>
        </p:blipFill>
        <p:spPr>
          <a:xfrm>
            <a:off x="1265402" y="2571750"/>
            <a:ext cx="6381750" cy="2171700"/>
          </a:xfrm>
          <a:prstGeom prst="rect">
            <a:avLst/>
          </a:prstGeom>
        </p:spPr>
      </p:pic>
    </p:spTree>
    <p:extLst>
      <p:ext uri="{BB962C8B-B14F-4D97-AF65-F5344CB8AC3E}">
        <p14:creationId xmlns:p14="http://schemas.microsoft.com/office/powerpoint/2010/main" val="41916773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400" dirty="0"/>
              <a:t>Main </a:t>
            </a:r>
            <a:r>
              <a:rPr lang="tr-TR" sz="2400" dirty="0" err="1"/>
              <a:t>Idea</a:t>
            </a:r>
            <a:r>
              <a:rPr lang="tr-TR" sz="2400" dirty="0"/>
              <a:t>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sp>
        <p:nvSpPr>
          <p:cNvPr id="2" name="Dikdörtgen 1"/>
          <p:cNvSpPr/>
          <p:nvPr/>
        </p:nvSpPr>
        <p:spPr>
          <a:xfrm>
            <a:off x="99690" y="891143"/>
            <a:ext cx="4512003" cy="1477328"/>
          </a:xfrm>
          <a:prstGeom prst="rect">
            <a:avLst/>
          </a:prstGeom>
        </p:spPr>
        <p:txBody>
          <a:bodyPr wrap="square">
            <a:spAutoFit/>
          </a:bodyPr>
          <a:lstStyle/>
          <a:p>
            <a:pPr algn="just"/>
            <a:r>
              <a:rPr lang="tr-TR" dirty="0" err="1">
                <a:latin typeface="Times New Roman" panose="02020603050405020304" pitchFamily="18" charset="0"/>
                <a:cs typeface="Times New Roman" panose="02020603050405020304" pitchFamily="18" charset="0"/>
              </a:rPr>
              <a:t>The</a:t>
            </a:r>
            <a:r>
              <a:rPr lang="tr-TR" dirty="0">
                <a:latin typeface="Times New Roman" panose="02020603050405020304" pitchFamily="18" charset="0"/>
                <a:cs typeface="Times New Roman" panose="02020603050405020304" pitchFamily="18" charset="0"/>
              </a:rPr>
              <a:t> main idea of </a:t>
            </a:r>
            <a:r>
              <a:rPr lang="tr-TR" dirty="0" err="1">
                <a:latin typeface="Times New Roman" panose="02020603050405020304" pitchFamily="18" charset="0"/>
                <a:cs typeface="Times New Roman" panose="02020603050405020304" pitchFamily="18" charset="0"/>
              </a:rPr>
              <a:t>our</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predictive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system</a:t>
            </a:r>
            <a:r>
              <a:rPr lang="tr-TR" dirty="0">
                <a:latin typeface="Times New Roman" panose="02020603050405020304" pitchFamily="18" charset="0"/>
                <a:cs typeface="Times New Roman" panose="02020603050405020304" pitchFamily="18" charset="0"/>
              </a:rPr>
              <a:t> is </a:t>
            </a:r>
            <a:r>
              <a:rPr lang="tr-TR" dirty="0" err="1">
                <a:latin typeface="Times New Roman" panose="02020603050405020304" pitchFamily="18" charset="0"/>
                <a:cs typeface="Times New Roman" panose="02020603050405020304" pitchFamily="18" charset="0"/>
              </a:rPr>
              <a:t>to</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train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many</a:t>
            </a:r>
            <a:r>
              <a:rPr lang="tr-TR" dirty="0">
                <a:latin typeface="Times New Roman" panose="02020603050405020304" pitchFamily="18" charset="0"/>
                <a:cs typeface="Times New Roman" panose="02020603050405020304" pitchFamily="18" charset="0"/>
              </a:rPr>
              <a:t> ML </a:t>
            </a:r>
            <a:r>
              <a:rPr lang="tr-TR" dirty="0" err="1">
                <a:latin typeface="Times New Roman" panose="02020603050405020304" pitchFamily="18" charset="0"/>
                <a:cs typeface="Times New Roman" panose="02020603050405020304" pitchFamily="18" charset="0"/>
              </a:rPr>
              <a:t>algorithms</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and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select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and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then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apply</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the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best-trained</a:t>
            </a:r>
            <a:r>
              <a:rPr lang="tr-TR" dirty="0">
                <a:latin typeface="Times New Roman" panose="02020603050405020304" pitchFamily="18" charset="0"/>
                <a:cs typeface="Times New Roman" panose="02020603050405020304" pitchFamily="18" charset="0"/>
              </a:rPr>
              <a:t> model </a:t>
            </a:r>
            <a:r>
              <a:rPr lang="tr-TR" dirty="0" err="1">
                <a:latin typeface="Times New Roman" panose="02020603050405020304" pitchFamily="18" charset="0"/>
                <a:cs typeface="Times New Roman" panose="02020603050405020304" pitchFamily="18" charset="0"/>
              </a:rPr>
              <a:t>that</a:t>
            </a:r>
            <a:r>
              <a:rPr lang="tr-TR" dirty="0">
                <a:latin typeface="Times New Roman" panose="02020603050405020304" pitchFamily="18" charset="0"/>
                <a:cs typeface="Times New Roman" panose="02020603050405020304" pitchFamily="18" charset="0"/>
              </a:rPr>
              <a:t> is </a:t>
            </a:r>
            <a:r>
              <a:rPr lang="tr-TR" dirty="0" err="1">
                <a:latin typeface="Times New Roman" panose="02020603050405020304" pitchFamily="18" charset="0"/>
                <a:cs typeface="Times New Roman" panose="02020603050405020304" pitchFamily="18" charset="0"/>
              </a:rPr>
              <a:t>the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most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adapted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to</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the</a:t>
            </a:r>
            <a:r>
              <a:rPr lang="tr-TR" dirty="0">
                <a:latin typeface="Times New Roman" panose="02020603050405020304" pitchFamily="18" charset="0"/>
                <a:cs typeface="Times New Roman" panose="02020603050405020304" pitchFamily="18" charset="0"/>
              </a:rPr>
              <a:t> test </a:t>
            </a:r>
            <a:r>
              <a:rPr lang="tr-TR" dirty="0" err="1">
                <a:latin typeface="Times New Roman" panose="02020603050405020304" pitchFamily="18" charset="0"/>
                <a:cs typeface="Times New Roman" panose="02020603050405020304" pitchFamily="18" charset="0"/>
              </a:rPr>
              <a:t>dataset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In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fact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the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kernel</a:t>
            </a:r>
            <a:r>
              <a:rPr lang="tr-TR" dirty="0">
                <a:latin typeface="Times New Roman" panose="02020603050405020304" pitchFamily="18" charset="0"/>
                <a:cs typeface="Times New Roman" panose="02020603050405020304" pitchFamily="18" charset="0"/>
              </a:rPr>
              <a:t> of </a:t>
            </a:r>
            <a:r>
              <a:rPr lang="tr-TR" dirty="0" err="1">
                <a:latin typeface="Times New Roman" panose="02020603050405020304" pitchFamily="18" charset="0"/>
                <a:cs typeface="Times New Roman" panose="02020603050405020304" pitchFamily="18" charset="0"/>
              </a:rPr>
              <a:t>the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proposed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system</a:t>
            </a:r>
            <a:r>
              <a:rPr lang="tr-TR" dirty="0">
                <a:latin typeface="Times New Roman" panose="02020603050405020304" pitchFamily="18" charset="0"/>
                <a:cs typeface="Times New Roman" panose="02020603050405020304" pitchFamily="18" charset="0"/>
              </a:rPr>
              <a:t> is </a:t>
            </a:r>
            <a:r>
              <a:rPr lang="tr-TR" dirty="0" err="1">
                <a:latin typeface="Times New Roman" panose="02020603050405020304" pitchFamily="18" charset="0"/>
                <a:cs typeface="Times New Roman" panose="02020603050405020304" pitchFamily="18" charset="0"/>
              </a:rPr>
              <a:t>the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learning</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process</a:t>
            </a:r>
            <a:r>
              <a:rPr lang="tr-TR" dirty="0">
                <a:latin typeface="Times New Roman" panose="02020603050405020304" pitchFamily="18" charset="0"/>
                <a:cs typeface="Times New Roman" panose="02020603050405020304" pitchFamily="18" charset="0"/>
              </a:rPr>
              <a:t>. </a:t>
            </a:r>
          </a:p>
        </p:txBody>
      </p:sp>
      <p:pic>
        <p:nvPicPr>
          <p:cNvPr id="9" name="Resim 8"/>
          <p:cNvPicPr>
            <a:picLocks noChangeAspect="1"/>
          </p:cNvPicPr>
          <p:nvPr/>
        </p:nvPicPr>
        <p:blipFill>
          <a:blip r:embed="rId2"/>
          <a:stretch>
            <a:fillRect/>
          </a:stretch>
        </p:blipFill>
        <p:spPr>
          <a:xfrm>
            <a:off x="4658832" y="0"/>
            <a:ext cx="4438029" cy="5146150"/>
          </a:xfrm>
          <a:prstGeom prst="rect">
            <a:avLst/>
          </a:prstGeom>
        </p:spPr>
      </p:pic>
    </p:spTree>
    <p:extLst>
      <p:ext uri="{BB962C8B-B14F-4D97-AF65-F5344CB8AC3E}">
        <p14:creationId xmlns:p14="http://schemas.microsoft.com/office/powerpoint/2010/main" val="7193713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968087" y="1839408"/>
            <a:ext cx="7886700" cy="994172"/>
          </a:xfrm>
        </p:spPr>
        <p:txBody>
          <a:bodyPr/>
          <a:lstStyle/>
          <a:p>
            <a:r>
              <a:rPr lang="tr-TR" dirty="0"/>
              <a:t>Sorular …</a:t>
            </a:r>
          </a:p>
        </p:txBody>
      </p:sp>
    </p:spTree>
    <p:extLst>
      <p:ext uri="{BB962C8B-B14F-4D97-AF65-F5344CB8AC3E}">
        <p14:creationId xmlns:p14="http://schemas.microsoft.com/office/powerpoint/2010/main" val="2187044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8" name="Resim 7"/>
          <p:cNvPicPr>
            <a:picLocks noChangeAspect="1"/>
          </p:cNvPicPr>
          <p:nvPr/>
        </p:nvPicPr>
        <p:blipFill>
          <a:blip r:embed="rId2"/>
          <a:stretch>
            <a:fillRect/>
          </a:stretch>
        </p:blipFill>
        <p:spPr>
          <a:xfrm>
            <a:off x="2195512" y="304800"/>
            <a:ext cx="4752975" cy="4533900"/>
          </a:xfrm>
          <a:prstGeom prst="rect">
            <a:avLst/>
          </a:prstGeom>
        </p:spPr>
      </p:pic>
    </p:spTree>
    <p:extLst>
      <p:ext uri="{BB962C8B-B14F-4D97-AF65-F5344CB8AC3E}">
        <p14:creationId xmlns:p14="http://schemas.microsoft.com/office/powerpoint/2010/main" val="1077025749"/>
      </p:ext>
    </p:extLst>
  </p:cSld>
  <p:clrMapOvr>
    <a:masterClrMapping/>
  </p:clrMapOvr>
</p:sld>
</file>

<file path=ppt/theme/theme1.xml><?xml version="1.0" encoding="utf-8"?>
<a:theme xmlns:a="http://schemas.openxmlformats.org/drawingml/2006/main" name="Office Theme">
  <a:themeElements>
    <a:clrScheme name="Office Teması">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Özel 2">
      <a:majorFont>
        <a:latin typeface="Arial Black"/>
        <a:ea typeface=""/>
        <a:cs typeface=""/>
      </a:majorFont>
      <a:minorFont>
        <a:latin typeface="Arial Black"/>
        <a:ea typeface=""/>
        <a:cs typeface=""/>
      </a:minorFont>
    </a:fontScheme>
    <a:fmtScheme name="Office Teması">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11957</TotalTime>
  <Words>5208</Words>
  <Application>Microsoft Office PowerPoint</Application>
  <PresentationFormat>Ekran Gösterisi (16:9)</PresentationFormat>
  <Paragraphs>498</Paragraphs>
  <Slides>88</Slides>
  <Notes>1</Notes>
  <HiddenSlides>0</HiddenSlides>
  <MMClips>0</MMClips>
  <ScaleCrop>false</ScaleCrop>
  <HeadingPairs>
    <vt:vector size="6" baseType="variant">
      <vt:variant>
        <vt:lpstr>Kullanılan Yazı Tipleri</vt:lpstr>
      </vt:variant>
      <vt:variant>
        <vt:i4>8</vt:i4>
      </vt:variant>
      <vt:variant>
        <vt:lpstr>Tema</vt:lpstr>
      </vt:variant>
      <vt:variant>
        <vt:i4>1</vt:i4>
      </vt:variant>
      <vt:variant>
        <vt:lpstr>Slayt Başlıkları</vt:lpstr>
      </vt:variant>
      <vt:variant>
        <vt:i4>88</vt:i4>
      </vt:variant>
    </vt:vector>
  </HeadingPairs>
  <TitlesOfParts>
    <vt:vector size="97" baseType="lpstr">
      <vt:lpstr>Arial Black</vt:lpstr>
      <vt:lpstr>SFRM1095</vt:lpstr>
      <vt:lpstr>Calibri</vt:lpstr>
      <vt:lpstr>Wingdings</vt:lpstr>
      <vt:lpstr>Arial</vt:lpstr>
      <vt:lpstr>Courier New</vt:lpstr>
      <vt:lpstr>SFRM0800</vt:lpstr>
      <vt:lpstr>Times New Roman</vt:lpstr>
      <vt:lpstr>Office Theme</vt:lpstr>
      <vt:lpstr>Makine Öğrenmesinin Temelleri  | Hafta 3  Makine Öğrenmesi </vt:lpstr>
      <vt:lpstr>Makine Öğrenmesi … </vt:lpstr>
      <vt:lpstr>Veri tipi … </vt:lpstr>
      <vt:lpstr>Veri hazırlama ve Modelleme… </vt:lpstr>
      <vt:lpstr>Makine Öğrenmesi … </vt:lpstr>
      <vt:lpstr>Overview of the data variable types … </vt:lpstr>
      <vt:lpstr>N modeling… </vt:lpstr>
      <vt:lpstr>En iyi modelin seçimi … </vt:lpstr>
      <vt:lpstr>PowerPoint Sunusu</vt:lpstr>
      <vt:lpstr>Öznitelikler üzerine … </vt:lpstr>
      <vt:lpstr>Öznitelikler üzerine … </vt:lpstr>
      <vt:lpstr>Öznitelikler üzerine … </vt:lpstr>
      <vt:lpstr>Öznitelikler üzerine … </vt:lpstr>
      <vt:lpstr>Öznitelikler üzerine … </vt:lpstr>
      <vt:lpstr>Öznitelik çıkarımı … </vt:lpstr>
      <vt:lpstr>Öznitelik çıkarımı … </vt:lpstr>
      <vt:lpstr>Öznitelik Seçme ve Öznitelik İndirgeme (Feature Selection and Feature Reduction) </vt:lpstr>
      <vt:lpstr>PCA-Temel Bileşen Analizi</vt:lpstr>
      <vt:lpstr>PCA-Temel Bileşen Analizi</vt:lpstr>
      <vt:lpstr>PCA-Temel Bileşen Analizi</vt:lpstr>
      <vt:lpstr>PCA-Temel Bileşen Analizi</vt:lpstr>
      <vt:lpstr>PCA-Temel Bileşen Analizi</vt:lpstr>
      <vt:lpstr>PCA-Temel Bileşen Analizi</vt:lpstr>
      <vt:lpstr>PCA-Temel Bileşen Analizi</vt:lpstr>
      <vt:lpstr>PCA-Temel Bileşen Analizi</vt:lpstr>
      <vt:lpstr>PCA-Temel Bileşen Analizi</vt:lpstr>
      <vt:lpstr>PCA-Temel Bileşen Analizi</vt:lpstr>
      <vt:lpstr>PCA-Temel Bileşen Analizi</vt:lpstr>
      <vt:lpstr>PCA-Temel Bileşen Analizi</vt:lpstr>
      <vt:lpstr>LDA (Linear Discriminant Analysis)</vt:lpstr>
      <vt:lpstr>PCA ve LDA Arasındaki Farklar</vt:lpstr>
      <vt:lpstr>Ödev-1</vt:lpstr>
      <vt:lpstr>K-NN … </vt:lpstr>
      <vt:lpstr>K-NN – En yakın komşu algoritması</vt:lpstr>
      <vt:lpstr>PowerPoint Sunusu</vt:lpstr>
      <vt:lpstr>PowerPoint Sunusu</vt:lpstr>
      <vt:lpstr>PowerPoint Sunusu</vt:lpstr>
      <vt:lpstr>Karar Ağacı ve Rastgele Orman…</vt:lpstr>
      <vt:lpstr>Karar Ağacı ve Rastgele Orman…</vt:lpstr>
      <vt:lpstr>Model Eğitimi ve Test … </vt:lpstr>
      <vt:lpstr>Yeniden Örnekleme (Bootsrap Cross-Validation)</vt:lpstr>
      <vt:lpstr>Yeniden Örnekleme (Bootsrap Cross-Validation)</vt:lpstr>
      <vt:lpstr>Yeniden Örnekleme (Bootsrap Cross-Validation)</vt:lpstr>
      <vt:lpstr>Yeniden Örnekleme (Bootsrap) …</vt:lpstr>
      <vt:lpstr>Yeniden Örnekleme (Bootsrap) (bootstrappingcrossvalidation.py)</vt:lpstr>
      <vt:lpstr>Dışarıda Tutma (Hold-out)</vt:lpstr>
      <vt:lpstr>Uygulama - Holdout</vt:lpstr>
      <vt:lpstr>Uygulama – Holdout.py</vt:lpstr>
      <vt:lpstr>Ödev-2</vt:lpstr>
      <vt:lpstr>K-fold ve Ortalama …</vt:lpstr>
      <vt:lpstr>K-fold ve Ortalama …</vt:lpstr>
      <vt:lpstr>K-fold Uygulama-Kfold.py</vt:lpstr>
      <vt:lpstr>K-fold Uygulama-Kfold.py</vt:lpstr>
      <vt:lpstr>K-fold Uygulama-Kfold.py</vt:lpstr>
      <vt:lpstr>K-fold Uygulama-Kfold.py</vt:lpstr>
      <vt:lpstr>K-fold Uygulama-Kfold.py</vt:lpstr>
      <vt:lpstr>ShuffleSplit</vt:lpstr>
      <vt:lpstr>ShuffleSplit</vt:lpstr>
      <vt:lpstr>ShuffleSplit</vt:lpstr>
      <vt:lpstr>ShuffleSplit-Uygulama-&gt;ShuffleSplit.py</vt:lpstr>
      <vt:lpstr>Model Başarım Ölçütleri … </vt:lpstr>
      <vt:lpstr>Model Başarım Ölçütleri- ConfusionMatrix.py</vt:lpstr>
      <vt:lpstr>Model Başarım Ölçütleri- ConfusionMatrix1.py</vt:lpstr>
      <vt:lpstr>PowerPoint Sunusu</vt:lpstr>
      <vt:lpstr>Model Başarım Ölçütleri … </vt:lpstr>
      <vt:lpstr>Model Başarım Ölçütleri … </vt:lpstr>
      <vt:lpstr>Model Başarım Ölçütleri … </vt:lpstr>
      <vt:lpstr>Model Başarım Ölçütleri … </vt:lpstr>
      <vt:lpstr>Model Başarım Ölçütleri (Two-classes… ) </vt:lpstr>
      <vt:lpstr>Model Başarım Ölçütleri … </vt:lpstr>
      <vt:lpstr>Model Başarım Ölçütleri (Multi-class…)</vt:lpstr>
      <vt:lpstr>Model Başarım Ölçütleri (Multi-class…) </vt:lpstr>
      <vt:lpstr>Model Başarım Ölçütleri (Regression Problem) </vt:lpstr>
      <vt:lpstr>Model Başarım Ölçütleri (Regression Problem) </vt:lpstr>
      <vt:lpstr>Model Başarım Ölçütleri (Regression Problem) </vt:lpstr>
      <vt:lpstr>Model Eğitimi ve Test … </vt:lpstr>
      <vt:lpstr>Model Eğitimi ve Test … </vt:lpstr>
      <vt:lpstr>Model Eğitimi ve Test … </vt:lpstr>
      <vt:lpstr>Uygulama - Veriseti oku-&gt; VeriOku_cvs.py</vt:lpstr>
      <vt:lpstr>Uygulama - Veriseti oku-&gt; VeriOku_data.py </vt:lpstr>
      <vt:lpstr>Uygulama - Veriseti oku -&gt;VeriOku_Kaydet.py</vt:lpstr>
      <vt:lpstr>Uygulama - Veriseti oku -&gt;VeriOku_Kaydet.py</vt:lpstr>
      <vt:lpstr>Uygulama - Veriseti oku -&gt;VeriOku_Kaydet.py</vt:lpstr>
      <vt:lpstr>Uygulama - Veriseti oku -&gt;VeriOku_Kaydet.py</vt:lpstr>
      <vt:lpstr>Uygulama - Veriseti oku -&gt;VeriOku_Kaydet.py</vt:lpstr>
      <vt:lpstr>Uygulama - Veriseti oku … </vt:lpstr>
      <vt:lpstr>Main Idea … </vt:lpstr>
      <vt:lpstr>Sorular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Yapay Zeka | Hafta 1</dc:title>
  <dc:creator>Ümit ATİLA</dc:creator>
  <cp:lastModifiedBy>Abdulkadir Karacı</cp:lastModifiedBy>
  <cp:revision>376</cp:revision>
  <dcterms:created xsi:type="dcterms:W3CDTF">2020-10-02T20:23:56Z</dcterms:created>
  <dcterms:modified xsi:type="dcterms:W3CDTF">2023-10-30T13:44:59Z</dcterms:modified>
</cp:coreProperties>
</file>